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94" r:id="rId2"/>
    <p:sldId id="295" r:id="rId3"/>
    <p:sldId id="257" r:id="rId4"/>
    <p:sldId id="308" r:id="rId5"/>
    <p:sldId id="286" r:id="rId6"/>
    <p:sldId id="315" r:id="rId7"/>
    <p:sldId id="276" r:id="rId8"/>
    <p:sldId id="313" r:id="rId9"/>
    <p:sldId id="314" r:id="rId10"/>
    <p:sldId id="299" r:id="rId11"/>
    <p:sldId id="300" r:id="rId12"/>
    <p:sldId id="316" r:id="rId13"/>
    <p:sldId id="317" r:id="rId14"/>
    <p:sldId id="318" r:id="rId15"/>
    <p:sldId id="287" r:id="rId16"/>
    <p:sldId id="301" r:id="rId17"/>
    <p:sldId id="312" r:id="rId18"/>
    <p:sldId id="302" r:id="rId19"/>
    <p:sldId id="325" r:id="rId20"/>
    <p:sldId id="322" r:id="rId21"/>
    <p:sldId id="274" r:id="rId22"/>
    <p:sldId id="292" r:id="rId23"/>
    <p:sldId id="303" r:id="rId24"/>
    <p:sldId id="288" r:id="rId25"/>
    <p:sldId id="310" r:id="rId26"/>
    <p:sldId id="304" r:id="rId27"/>
    <p:sldId id="305" r:id="rId28"/>
    <p:sldId id="319" r:id="rId29"/>
    <p:sldId id="320" r:id="rId30"/>
    <p:sldId id="321" r:id="rId31"/>
    <p:sldId id="281" r:id="rId32"/>
    <p:sldId id="282" r:id="rId33"/>
    <p:sldId id="283" r:id="rId34"/>
    <p:sldId id="270" r:id="rId35"/>
    <p:sldId id="324" r:id="rId36"/>
    <p:sldId id="272" r:id="rId37"/>
    <p:sldId id="307" r:id="rId38"/>
    <p:sldId id="31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21F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-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C053A-BE54-4461-9F45-266BA13D643C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3CE9A5-8A91-47E0-B940-999DF706D9F4}">
      <dgm:prSet phldrT="[Text]"/>
      <dgm:spPr/>
      <dgm:t>
        <a:bodyPr/>
        <a:lstStyle/>
        <a:p>
          <a:r>
            <a:rPr lang="en-US">
              <a:latin typeface="Bahnschrift" panose="020B0502040204020203" pitchFamily="34" charset="0"/>
            </a:rPr>
            <a:t>Get</a:t>
          </a:r>
        </a:p>
      </dgm:t>
    </dgm:pt>
    <dgm:pt modelId="{01684EFF-6671-404A-898A-AF68DAECC3B6}" type="parTrans" cxnId="{DBCFA3D1-9814-4BC7-818B-CF83EC48A1BD}">
      <dgm:prSet/>
      <dgm:spPr/>
      <dgm:t>
        <a:bodyPr/>
        <a:lstStyle/>
        <a:p>
          <a:endParaRPr lang="en-US"/>
        </a:p>
      </dgm:t>
    </dgm:pt>
    <dgm:pt modelId="{08757681-A34B-4287-AD65-76E026154C71}" type="sibTrans" cxnId="{DBCFA3D1-9814-4BC7-818B-CF83EC48A1BD}">
      <dgm:prSet/>
      <dgm:spPr/>
      <dgm:t>
        <a:bodyPr/>
        <a:lstStyle/>
        <a:p>
          <a:endParaRPr lang="en-US"/>
        </a:p>
      </dgm:t>
    </dgm:pt>
    <dgm:pt modelId="{4FCEE102-7360-4AB9-8735-E69FA8F43496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Online ads</a:t>
          </a:r>
        </a:p>
      </dgm:t>
    </dgm:pt>
    <dgm:pt modelId="{01B4D734-97A6-4736-856B-DE954F6F913D}" type="parTrans" cxnId="{EBA3C6AE-7189-4413-A30A-426C9C918578}">
      <dgm:prSet/>
      <dgm:spPr/>
      <dgm:t>
        <a:bodyPr/>
        <a:lstStyle/>
        <a:p>
          <a:endParaRPr lang="en-US"/>
        </a:p>
      </dgm:t>
    </dgm:pt>
    <dgm:pt modelId="{6AECA89E-8CAA-4E7E-B486-57F00CE4A973}" type="sibTrans" cxnId="{EBA3C6AE-7189-4413-A30A-426C9C918578}">
      <dgm:prSet/>
      <dgm:spPr/>
      <dgm:t>
        <a:bodyPr/>
        <a:lstStyle/>
        <a:p>
          <a:endParaRPr lang="en-US"/>
        </a:p>
      </dgm:t>
    </dgm:pt>
    <dgm:pt modelId="{88B4EF98-27A0-4D8F-BD7C-E9E0D15BF3A5}">
      <dgm:prSet phldrT="[Text]"/>
      <dgm:spPr/>
      <dgm:t>
        <a:bodyPr/>
        <a:lstStyle/>
        <a:p>
          <a:r>
            <a:rPr lang="en-US">
              <a:latin typeface="Bahnschrift" panose="020B0502040204020203" pitchFamily="34" charset="0"/>
            </a:rPr>
            <a:t>Grow</a:t>
          </a:r>
        </a:p>
      </dgm:t>
    </dgm:pt>
    <dgm:pt modelId="{74BAABC6-6C17-4BA7-A104-CED2918C4109}" type="parTrans" cxnId="{BDE84962-B2BF-468C-968F-337940028329}">
      <dgm:prSet/>
      <dgm:spPr/>
      <dgm:t>
        <a:bodyPr/>
        <a:lstStyle/>
        <a:p>
          <a:endParaRPr lang="en-US"/>
        </a:p>
      </dgm:t>
    </dgm:pt>
    <dgm:pt modelId="{823E6197-0BA7-4B82-ABCE-9B5391EB7C1F}" type="sibTrans" cxnId="{BDE84962-B2BF-468C-968F-337940028329}">
      <dgm:prSet/>
      <dgm:spPr/>
      <dgm:t>
        <a:bodyPr/>
        <a:lstStyle/>
        <a:p>
          <a:endParaRPr lang="en-US"/>
        </a:p>
      </dgm:t>
    </dgm:pt>
    <dgm:pt modelId="{2619254A-EC42-4A6D-B14A-B9F22DB1F57E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Loyalty Program</a:t>
          </a:r>
        </a:p>
      </dgm:t>
    </dgm:pt>
    <dgm:pt modelId="{3F5926EE-7BA1-4CBD-937E-D3686E161667}" type="parTrans" cxnId="{5F15EFA0-ABD0-4453-9BF6-F8113B874B2B}">
      <dgm:prSet/>
      <dgm:spPr/>
      <dgm:t>
        <a:bodyPr/>
        <a:lstStyle/>
        <a:p>
          <a:endParaRPr lang="en-US"/>
        </a:p>
      </dgm:t>
    </dgm:pt>
    <dgm:pt modelId="{03261D92-9557-44B3-BAF4-E7021ACE3E88}" type="sibTrans" cxnId="{5F15EFA0-ABD0-4453-9BF6-F8113B874B2B}">
      <dgm:prSet/>
      <dgm:spPr/>
      <dgm:t>
        <a:bodyPr/>
        <a:lstStyle/>
        <a:p>
          <a:endParaRPr lang="en-US"/>
        </a:p>
      </dgm:t>
    </dgm:pt>
    <dgm:pt modelId="{46B30DF0-6619-4D53-BC50-3BD982FBE13F}">
      <dgm:prSet phldrT="[Text]"/>
      <dgm:spPr/>
      <dgm:t>
        <a:bodyPr/>
        <a:lstStyle/>
        <a:p>
          <a:r>
            <a:rPr lang="en-US">
              <a:latin typeface="Bahnschrift" panose="020B0502040204020203" pitchFamily="34" charset="0"/>
            </a:rPr>
            <a:t>Keep</a:t>
          </a:r>
        </a:p>
      </dgm:t>
    </dgm:pt>
    <dgm:pt modelId="{AB6BA60D-B820-4F46-A32A-12D97519DA3B}" type="parTrans" cxnId="{1BAF7A4C-A915-4C1E-AB9E-53CEDA4407EF}">
      <dgm:prSet/>
      <dgm:spPr/>
      <dgm:t>
        <a:bodyPr/>
        <a:lstStyle/>
        <a:p>
          <a:endParaRPr lang="en-US"/>
        </a:p>
      </dgm:t>
    </dgm:pt>
    <dgm:pt modelId="{1B1792B4-B0ED-450C-AF3D-3C84815A1928}" type="sibTrans" cxnId="{1BAF7A4C-A915-4C1E-AB9E-53CEDA4407EF}">
      <dgm:prSet/>
      <dgm:spPr/>
      <dgm:t>
        <a:bodyPr/>
        <a:lstStyle/>
        <a:p>
          <a:endParaRPr lang="en-US"/>
        </a:p>
      </dgm:t>
    </dgm:pt>
    <dgm:pt modelId="{65D393F4-BCFE-4104-B796-C241B3C53AB9}">
      <dgm:prSet phldrT="[Text]" custT="1"/>
      <dgm:spPr/>
      <dgm:t>
        <a:bodyPr/>
        <a:lstStyle/>
        <a:p>
          <a:endParaRPr lang="en-US" sz="2500">
            <a:latin typeface="Bahnschrift" panose="020B0502040204020203" pitchFamily="34" charset="0"/>
          </a:endParaRPr>
        </a:p>
      </dgm:t>
    </dgm:pt>
    <dgm:pt modelId="{30D8C0E6-003F-4CBC-9E30-4667971DC671}" type="parTrans" cxnId="{7F62D481-CD2B-4A56-9675-AA488AC01038}">
      <dgm:prSet/>
      <dgm:spPr/>
      <dgm:t>
        <a:bodyPr/>
        <a:lstStyle/>
        <a:p>
          <a:endParaRPr lang="en-US"/>
        </a:p>
      </dgm:t>
    </dgm:pt>
    <dgm:pt modelId="{451ACAD0-046D-4E9F-AB05-5626157F8660}" type="sibTrans" cxnId="{7F62D481-CD2B-4A56-9675-AA488AC01038}">
      <dgm:prSet/>
      <dgm:spPr/>
      <dgm:t>
        <a:bodyPr/>
        <a:lstStyle/>
        <a:p>
          <a:endParaRPr lang="en-US"/>
        </a:p>
      </dgm:t>
    </dgm:pt>
    <dgm:pt modelId="{68D1A588-623B-4106-9127-17FABEC1A6D8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Word of mouth</a:t>
          </a:r>
        </a:p>
      </dgm:t>
    </dgm:pt>
    <dgm:pt modelId="{7EF00750-B382-4561-885C-FE8434EB06EC}" type="parTrans" cxnId="{0F454313-E833-4A96-A36B-6754C1832125}">
      <dgm:prSet/>
      <dgm:spPr/>
      <dgm:t>
        <a:bodyPr/>
        <a:lstStyle/>
        <a:p>
          <a:endParaRPr lang="en-US"/>
        </a:p>
      </dgm:t>
    </dgm:pt>
    <dgm:pt modelId="{E39B3814-0D6A-4297-97AD-1D884BFB3895}" type="sibTrans" cxnId="{0F454313-E833-4A96-A36B-6754C1832125}">
      <dgm:prSet/>
      <dgm:spPr/>
      <dgm:t>
        <a:bodyPr/>
        <a:lstStyle/>
        <a:p>
          <a:endParaRPr lang="en-US"/>
        </a:p>
      </dgm:t>
    </dgm:pt>
    <dgm:pt modelId="{B351415F-61C1-46C2-AC1A-C99B981BC105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Premium Service</a:t>
          </a:r>
        </a:p>
      </dgm:t>
    </dgm:pt>
    <dgm:pt modelId="{03C27B3D-7BDC-4F6D-AD3C-2F7C35D4BEAF}" type="parTrans" cxnId="{DF6CEAA8-F8F5-4FA9-A8B0-3C9F2E997959}">
      <dgm:prSet/>
      <dgm:spPr/>
      <dgm:t>
        <a:bodyPr/>
        <a:lstStyle/>
        <a:p>
          <a:endParaRPr lang="en-US"/>
        </a:p>
      </dgm:t>
    </dgm:pt>
    <dgm:pt modelId="{D7AF22DF-8CB5-463F-9916-AB6168AEE3DB}" type="sibTrans" cxnId="{DF6CEAA8-F8F5-4FA9-A8B0-3C9F2E997959}">
      <dgm:prSet/>
      <dgm:spPr/>
      <dgm:t>
        <a:bodyPr/>
        <a:lstStyle/>
        <a:p>
          <a:endParaRPr lang="en-US"/>
        </a:p>
      </dgm:t>
    </dgm:pt>
    <dgm:pt modelId="{2295BFA8-47E2-4B61-AC2B-86E001180A49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Customer Care</a:t>
          </a:r>
        </a:p>
      </dgm:t>
    </dgm:pt>
    <dgm:pt modelId="{F31F9340-8779-4F57-A4B1-EA31120A536E}" type="parTrans" cxnId="{6F940D1B-AC86-4A76-AB42-BDAFE474A070}">
      <dgm:prSet/>
      <dgm:spPr/>
      <dgm:t>
        <a:bodyPr/>
        <a:lstStyle/>
        <a:p>
          <a:endParaRPr lang="en-US"/>
        </a:p>
      </dgm:t>
    </dgm:pt>
    <dgm:pt modelId="{396D1E14-9386-4FDC-9946-CAFDB538A95D}" type="sibTrans" cxnId="{6F940D1B-AC86-4A76-AB42-BDAFE474A070}">
      <dgm:prSet/>
      <dgm:spPr/>
      <dgm:t>
        <a:bodyPr/>
        <a:lstStyle/>
        <a:p>
          <a:endParaRPr lang="en-US"/>
        </a:p>
      </dgm:t>
    </dgm:pt>
    <dgm:pt modelId="{B661645C-BCC7-498E-A581-DBF5EA50AFFE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Keeps track of vehicle repair history</a:t>
          </a:r>
        </a:p>
      </dgm:t>
    </dgm:pt>
    <dgm:pt modelId="{7630AC17-A4DE-4E35-8C5E-E91CED7FE07B}" type="parTrans" cxnId="{D3B0EBC0-C0B4-44BA-AB6D-B2C313B8B325}">
      <dgm:prSet/>
      <dgm:spPr/>
      <dgm:t>
        <a:bodyPr/>
        <a:lstStyle/>
        <a:p>
          <a:endParaRPr lang="en-US"/>
        </a:p>
      </dgm:t>
    </dgm:pt>
    <dgm:pt modelId="{9DC9DD09-03ED-4DE8-ADB8-B607D5209632}" type="sibTrans" cxnId="{D3B0EBC0-C0B4-44BA-AB6D-B2C313B8B325}">
      <dgm:prSet/>
      <dgm:spPr/>
      <dgm:t>
        <a:bodyPr/>
        <a:lstStyle/>
        <a:p>
          <a:endParaRPr lang="en-US"/>
        </a:p>
      </dgm:t>
    </dgm:pt>
    <dgm:pt modelId="{F7CA109F-6700-4310-858C-764CE00D43DC}" type="pres">
      <dgm:prSet presAssocID="{605C053A-BE54-4461-9F45-266BA13D643C}" presName="Name0" presStyleCnt="0">
        <dgm:presLayoutVars>
          <dgm:dir/>
          <dgm:animLvl val="lvl"/>
          <dgm:resizeHandles val="exact"/>
        </dgm:presLayoutVars>
      </dgm:prSet>
      <dgm:spPr/>
    </dgm:pt>
    <dgm:pt modelId="{92FD2C25-E65B-4B5B-852E-498F32884F68}" type="pres">
      <dgm:prSet presAssocID="{D43CE9A5-8A91-47E0-B940-999DF706D9F4}" presName="composite" presStyleCnt="0"/>
      <dgm:spPr/>
    </dgm:pt>
    <dgm:pt modelId="{01D0C466-29EC-478D-9E32-C467C478ECFB}" type="pres">
      <dgm:prSet presAssocID="{D43CE9A5-8A91-47E0-B940-999DF706D9F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062E99D-92B1-470F-8D08-C636C892AD11}" type="pres">
      <dgm:prSet presAssocID="{D43CE9A5-8A91-47E0-B940-999DF706D9F4}" presName="desTx" presStyleLbl="alignAccFollowNode1" presStyleIdx="0" presStyleCnt="3">
        <dgm:presLayoutVars>
          <dgm:bulletEnabled val="1"/>
        </dgm:presLayoutVars>
      </dgm:prSet>
      <dgm:spPr/>
    </dgm:pt>
    <dgm:pt modelId="{608F72DB-5F2F-4BD1-A52F-BEDA4456BBED}" type="pres">
      <dgm:prSet presAssocID="{08757681-A34B-4287-AD65-76E026154C71}" presName="space" presStyleCnt="0"/>
      <dgm:spPr/>
    </dgm:pt>
    <dgm:pt modelId="{CD238357-2EEC-4286-8D9D-56287AB6C09F}" type="pres">
      <dgm:prSet presAssocID="{88B4EF98-27A0-4D8F-BD7C-E9E0D15BF3A5}" presName="composite" presStyleCnt="0"/>
      <dgm:spPr/>
    </dgm:pt>
    <dgm:pt modelId="{E50BB88C-A184-4517-BC06-337C32259531}" type="pres">
      <dgm:prSet presAssocID="{88B4EF98-27A0-4D8F-BD7C-E9E0D15BF3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C8D5B2-AB90-4A31-9C51-903DDF6E452E}" type="pres">
      <dgm:prSet presAssocID="{88B4EF98-27A0-4D8F-BD7C-E9E0D15BF3A5}" presName="desTx" presStyleLbl="alignAccFollowNode1" presStyleIdx="1" presStyleCnt="3">
        <dgm:presLayoutVars>
          <dgm:bulletEnabled val="1"/>
        </dgm:presLayoutVars>
      </dgm:prSet>
      <dgm:spPr/>
    </dgm:pt>
    <dgm:pt modelId="{D780BBDF-2FBD-4B40-8EE3-0DC69A8E6DA6}" type="pres">
      <dgm:prSet presAssocID="{823E6197-0BA7-4B82-ABCE-9B5391EB7C1F}" presName="space" presStyleCnt="0"/>
      <dgm:spPr/>
    </dgm:pt>
    <dgm:pt modelId="{EB26E7F6-E371-42BC-B981-4F28E50E8F2B}" type="pres">
      <dgm:prSet presAssocID="{46B30DF0-6619-4D53-BC50-3BD982FBE13F}" presName="composite" presStyleCnt="0"/>
      <dgm:spPr/>
    </dgm:pt>
    <dgm:pt modelId="{B3010AC2-ED6C-4E20-96EA-E214CA670C51}" type="pres">
      <dgm:prSet presAssocID="{46B30DF0-6619-4D53-BC50-3BD982FBE1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C53B8F-D168-4D4E-AA5C-706C38FA0655}" type="pres">
      <dgm:prSet presAssocID="{46B30DF0-6619-4D53-BC50-3BD982FBE13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F454313-E833-4A96-A36B-6754C1832125}" srcId="{D43CE9A5-8A91-47E0-B940-999DF706D9F4}" destId="{68D1A588-623B-4106-9127-17FABEC1A6D8}" srcOrd="1" destOrd="0" parTransId="{7EF00750-B382-4561-885C-FE8434EB06EC}" sibTransId="{E39B3814-0D6A-4297-97AD-1D884BFB3895}"/>
    <dgm:cxn modelId="{6F940D1B-AC86-4A76-AB42-BDAFE474A070}" srcId="{46B30DF0-6619-4D53-BC50-3BD982FBE13F}" destId="{2295BFA8-47E2-4B61-AC2B-86E001180A49}" srcOrd="1" destOrd="0" parTransId="{F31F9340-8779-4F57-A4B1-EA31120A536E}" sibTransId="{396D1E14-9386-4FDC-9946-CAFDB538A95D}"/>
    <dgm:cxn modelId="{1EC3281D-C863-40A5-8592-FF9D36F32EF4}" type="presOf" srcId="{2295BFA8-47E2-4B61-AC2B-86E001180A49}" destId="{E3C53B8F-D168-4D4E-AA5C-706C38FA0655}" srcOrd="0" destOrd="1" presId="urn:microsoft.com/office/officeart/2005/8/layout/hList1"/>
    <dgm:cxn modelId="{BDBCCF30-4BCD-4F39-B81E-3009C2F6628C}" type="presOf" srcId="{605C053A-BE54-4461-9F45-266BA13D643C}" destId="{F7CA109F-6700-4310-858C-764CE00D43DC}" srcOrd="0" destOrd="0" presId="urn:microsoft.com/office/officeart/2005/8/layout/hList1"/>
    <dgm:cxn modelId="{77169638-383E-4117-84FF-9182E1B52152}" type="presOf" srcId="{88B4EF98-27A0-4D8F-BD7C-E9E0D15BF3A5}" destId="{E50BB88C-A184-4517-BC06-337C32259531}" srcOrd="0" destOrd="0" presId="urn:microsoft.com/office/officeart/2005/8/layout/hList1"/>
    <dgm:cxn modelId="{1B5F603D-237F-457A-8824-E4FF562758C6}" type="presOf" srcId="{4FCEE102-7360-4AB9-8735-E69FA8F43496}" destId="{7062E99D-92B1-470F-8D08-C636C892AD11}" srcOrd="0" destOrd="0" presId="urn:microsoft.com/office/officeart/2005/8/layout/hList1"/>
    <dgm:cxn modelId="{BDE84962-B2BF-468C-968F-337940028329}" srcId="{605C053A-BE54-4461-9F45-266BA13D643C}" destId="{88B4EF98-27A0-4D8F-BD7C-E9E0D15BF3A5}" srcOrd="1" destOrd="0" parTransId="{74BAABC6-6C17-4BA7-A104-CED2918C4109}" sibTransId="{823E6197-0BA7-4B82-ABCE-9B5391EB7C1F}"/>
    <dgm:cxn modelId="{5EAFAC4A-C95E-4BE2-AE7B-38121413BF2B}" type="presOf" srcId="{B661645C-BCC7-498E-A581-DBF5EA50AFFE}" destId="{E3C53B8F-D168-4D4E-AA5C-706C38FA0655}" srcOrd="0" destOrd="2" presId="urn:microsoft.com/office/officeart/2005/8/layout/hList1"/>
    <dgm:cxn modelId="{1BAF7A4C-A915-4C1E-AB9E-53CEDA4407EF}" srcId="{605C053A-BE54-4461-9F45-266BA13D643C}" destId="{46B30DF0-6619-4D53-BC50-3BD982FBE13F}" srcOrd="2" destOrd="0" parTransId="{AB6BA60D-B820-4F46-A32A-12D97519DA3B}" sibTransId="{1B1792B4-B0ED-450C-AF3D-3C84815A1928}"/>
    <dgm:cxn modelId="{5C0F0B6D-71D8-44AF-AC80-A1B4FD90371F}" type="presOf" srcId="{68D1A588-623B-4106-9127-17FABEC1A6D8}" destId="{7062E99D-92B1-470F-8D08-C636C892AD11}" srcOrd="0" destOrd="1" presId="urn:microsoft.com/office/officeart/2005/8/layout/hList1"/>
    <dgm:cxn modelId="{7F62D481-CD2B-4A56-9675-AA488AC01038}" srcId="{46B30DF0-6619-4D53-BC50-3BD982FBE13F}" destId="{65D393F4-BCFE-4104-B796-C241B3C53AB9}" srcOrd="0" destOrd="0" parTransId="{30D8C0E6-003F-4CBC-9E30-4667971DC671}" sibTransId="{451ACAD0-046D-4E9F-AB05-5626157F8660}"/>
    <dgm:cxn modelId="{1A088F82-5193-4BF5-83B6-89D8EA810F35}" type="presOf" srcId="{D43CE9A5-8A91-47E0-B940-999DF706D9F4}" destId="{01D0C466-29EC-478D-9E32-C467C478ECFB}" srcOrd="0" destOrd="0" presId="urn:microsoft.com/office/officeart/2005/8/layout/hList1"/>
    <dgm:cxn modelId="{245B789D-E70A-4C8E-8FD1-2EADADA809A0}" type="presOf" srcId="{2619254A-EC42-4A6D-B14A-B9F22DB1F57E}" destId="{6DC8D5B2-AB90-4A31-9C51-903DDF6E452E}" srcOrd="0" destOrd="0" presId="urn:microsoft.com/office/officeart/2005/8/layout/hList1"/>
    <dgm:cxn modelId="{BDFF95A0-30DF-47C9-8EE5-E2F819DD35A9}" type="presOf" srcId="{65D393F4-BCFE-4104-B796-C241B3C53AB9}" destId="{E3C53B8F-D168-4D4E-AA5C-706C38FA0655}" srcOrd="0" destOrd="0" presId="urn:microsoft.com/office/officeart/2005/8/layout/hList1"/>
    <dgm:cxn modelId="{5F15EFA0-ABD0-4453-9BF6-F8113B874B2B}" srcId="{88B4EF98-27A0-4D8F-BD7C-E9E0D15BF3A5}" destId="{2619254A-EC42-4A6D-B14A-B9F22DB1F57E}" srcOrd="0" destOrd="0" parTransId="{3F5926EE-7BA1-4CBD-937E-D3686E161667}" sibTransId="{03261D92-9557-44B3-BAF4-E7021ACE3E88}"/>
    <dgm:cxn modelId="{DF6CEAA8-F8F5-4FA9-A8B0-3C9F2E997959}" srcId="{88B4EF98-27A0-4D8F-BD7C-E9E0D15BF3A5}" destId="{B351415F-61C1-46C2-AC1A-C99B981BC105}" srcOrd="1" destOrd="0" parTransId="{03C27B3D-7BDC-4F6D-AD3C-2F7C35D4BEAF}" sibTransId="{D7AF22DF-8CB5-463F-9916-AB6168AEE3DB}"/>
    <dgm:cxn modelId="{EBA3C6AE-7189-4413-A30A-426C9C918578}" srcId="{D43CE9A5-8A91-47E0-B940-999DF706D9F4}" destId="{4FCEE102-7360-4AB9-8735-E69FA8F43496}" srcOrd="0" destOrd="0" parTransId="{01B4D734-97A6-4736-856B-DE954F6F913D}" sibTransId="{6AECA89E-8CAA-4E7E-B486-57F00CE4A973}"/>
    <dgm:cxn modelId="{D3B0EBC0-C0B4-44BA-AB6D-B2C313B8B325}" srcId="{46B30DF0-6619-4D53-BC50-3BD982FBE13F}" destId="{B661645C-BCC7-498E-A581-DBF5EA50AFFE}" srcOrd="2" destOrd="0" parTransId="{7630AC17-A4DE-4E35-8C5E-E91CED7FE07B}" sibTransId="{9DC9DD09-03ED-4DE8-ADB8-B607D5209632}"/>
    <dgm:cxn modelId="{AEE27BCB-9BF8-4AE3-BBB0-038C951A9A97}" type="presOf" srcId="{46B30DF0-6619-4D53-BC50-3BD982FBE13F}" destId="{B3010AC2-ED6C-4E20-96EA-E214CA670C51}" srcOrd="0" destOrd="0" presId="urn:microsoft.com/office/officeart/2005/8/layout/hList1"/>
    <dgm:cxn modelId="{DBCFA3D1-9814-4BC7-818B-CF83EC48A1BD}" srcId="{605C053A-BE54-4461-9F45-266BA13D643C}" destId="{D43CE9A5-8A91-47E0-B940-999DF706D9F4}" srcOrd="0" destOrd="0" parTransId="{01684EFF-6671-404A-898A-AF68DAECC3B6}" sibTransId="{08757681-A34B-4287-AD65-76E026154C71}"/>
    <dgm:cxn modelId="{6B1DB0E3-AFDA-4D25-BC4B-69DE4FBCD608}" type="presOf" srcId="{B351415F-61C1-46C2-AC1A-C99B981BC105}" destId="{6DC8D5B2-AB90-4A31-9C51-903DDF6E452E}" srcOrd="0" destOrd="1" presId="urn:microsoft.com/office/officeart/2005/8/layout/hList1"/>
    <dgm:cxn modelId="{E90ACCC7-19BA-4978-AAA8-AFBD4A205B97}" type="presParOf" srcId="{F7CA109F-6700-4310-858C-764CE00D43DC}" destId="{92FD2C25-E65B-4B5B-852E-498F32884F68}" srcOrd="0" destOrd="0" presId="urn:microsoft.com/office/officeart/2005/8/layout/hList1"/>
    <dgm:cxn modelId="{F8E33593-EF3F-4F49-A467-D8796754BF16}" type="presParOf" srcId="{92FD2C25-E65B-4B5B-852E-498F32884F68}" destId="{01D0C466-29EC-478D-9E32-C467C478ECFB}" srcOrd="0" destOrd="0" presId="urn:microsoft.com/office/officeart/2005/8/layout/hList1"/>
    <dgm:cxn modelId="{349F40A3-1FC0-4AA2-ADE0-7A93F25E9A9B}" type="presParOf" srcId="{92FD2C25-E65B-4B5B-852E-498F32884F68}" destId="{7062E99D-92B1-470F-8D08-C636C892AD11}" srcOrd="1" destOrd="0" presId="urn:microsoft.com/office/officeart/2005/8/layout/hList1"/>
    <dgm:cxn modelId="{1556BE2E-93C0-4ABC-A620-05BB1B68D632}" type="presParOf" srcId="{F7CA109F-6700-4310-858C-764CE00D43DC}" destId="{608F72DB-5F2F-4BD1-A52F-BEDA4456BBED}" srcOrd="1" destOrd="0" presId="urn:microsoft.com/office/officeart/2005/8/layout/hList1"/>
    <dgm:cxn modelId="{E88F3ACB-BDCD-4F64-89D1-428C165815DD}" type="presParOf" srcId="{F7CA109F-6700-4310-858C-764CE00D43DC}" destId="{CD238357-2EEC-4286-8D9D-56287AB6C09F}" srcOrd="2" destOrd="0" presId="urn:microsoft.com/office/officeart/2005/8/layout/hList1"/>
    <dgm:cxn modelId="{CEF30924-DDC1-4230-B708-F80DD3A78BEA}" type="presParOf" srcId="{CD238357-2EEC-4286-8D9D-56287AB6C09F}" destId="{E50BB88C-A184-4517-BC06-337C32259531}" srcOrd="0" destOrd="0" presId="urn:microsoft.com/office/officeart/2005/8/layout/hList1"/>
    <dgm:cxn modelId="{11612E73-66BF-48CA-AAB2-65CE40F6336B}" type="presParOf" srcId="{CD238357-2EEC-4286-8D9D-56287AB6C09F}" destId="{6DC8D5B2-AB90-4A31-9C51-903DDF6E452E}" srcOrd="1" destOrd="0" presId="urn:microsoft.com/office/officeart/2005/8/layout/hList1"/>
    <dgm:cxn modelId="{A0703077-EC25-495F-9D8A-7D68619105D5}" type="presParOf" srcId="{F7CA109F-6700-4310-858C-764CE00D43DC}" destId="{D780BBDF-2FBD-4B40-8EE3-0DC69A8E6DA6}" srcOrd="3" destOrd="0" presId="urn:microsoft.com/office/officeart/2005/8/layout/hList1"/>
    <dgm:cxn modelId="{4DAE2D30-3E19-4855-AC0A-A1066D018A86}" type="presParOf" srcId="{F7CA109F-6700-4310-858C-764CE00D43DC}" destId="{EB26E7F6-E371-42BC-B981-4F28E50E8F2B}" srcOrd="4" destOrd="0" presId="urn:microsoft.com/office/officeart/2005/8/layout/hList1"/>
    <dgm:cxn modelId="{887097E0-AECA-4328-B25F-EB9905F1C9D6}" type="presParOf" srcId="{EB26E7F6-E371-42BC-B981-4F28E50E8F2B}" destId="{B3010AC2-ED6C-4E20-96EA-E214CA670C51}" srcOrd="0" destOrd="0" presId="urn:microsoft.com/office/officeart/2005/8/layout/hList1"/>
    <dgm:cxn modelId="{BDB4E019-B2FF-4C70-BE2E-65073BA21764}" type="presParOf" srcId="{EB26E7F6-E371-42BC-B981-4F28E50E8F2B}" destId="{E3C53B8F-D168-4D4E-AA5C-706C38FA06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C053A-BE54-4461-9F45-266BA13D643C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3CE9A5-8A91-47E0-B940-999DF706D9F4}">
      <dgm:prSet phldrT="[Text]"/>
      <dgm:spPr/>
      <dgm:t>
        <a:bodyPr/>
        <a:lstStyle/>
        <a:p>
          <a:r>
            <a:rPr lang="en-US">
              <a:latin typeface="Bahnschrift" panose="020B0502040204020203" pitchFamily="34" charset="0"/>
            </a:rPr>
            <a:t>Get</a:t>
          </a:r>
        </a:p>
      </dgm:t>
    </dgm:pt>
    <dgm:pt modelId="{01684EFF-6671-404A-898A-AF68DAECC3B6}" type="parTrans" cxnId="{DBCFA3D1-9814-4BC7-818B-CF83EC48A1BD}">
      <dgm:prSet/>
      <dgm:spPr/>
      <dgm:t>
        <a:bodyPr/>
        <a:lstStyle/>
        <a:p>
          <a:endParaRPr lang="en-US"/>
        </a:p>
      </dgm:t>
    </dgm:pt>
    <dgm:pt modelId="{08757681-A34B-4287-AD65-76E026154C71}" type="sibTrans" cxnId="{DBCFA3D1-9814-4BC7-818B-CF83EC48A1BD}">
      <dgm:prSet/>
      <dgm:spPr/>
      <dgm:t>
        <a:bodyPr/>
        <a:lstStyle/>
        <a:p>
          <a:endParaRPr lang="en-US"/>
        </a:p>
      </dgm:t>
    </dgm:pt>
    <dgm:pt modelId="{4FCEE102-7360-4AB9-8735-E69FA8F43496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Sales force</a:t>
          </a:r>
        </a:p>
      </dgm:t>
    </dgm:pt>
    <dgm:pt modelId="{01B4D734-97A6-4736-856B-DE954F6F913D}" type="parTrans" cxnId="{EBA3C6AE-7189-4413-A30A-426C9C918578}">
      <dgm:prSet/>
      <dgm:spPr/>
      <dgm:t>
        <a:bodyPr/>
        <a:lstStyle/>
        <a:p>
          <a:endParaRPr lang="en-US"/>
        </a:p>
      </dgm:t>
    </dgm:pt>
    <dgm:pt modelId="{6AECA89E-8CAA-4E7E-B486-57F00CE4A973}" type="sibTrans" cxnId="{EBA3C6AE-7189-4413-A30A-426C9C918578}">
      <dgm:prSet/>
      <dgm:spPr/>
      <dgm:t>
        <a:bodyPr/>
        <a:lstStyle/>
        <a:p>
          <a:endParaRPr lang="en-US"/>
        </a:p>
      </dgm:t>
    </dgm:pt>
    <dgm:pt modelId="{88B4EF98-27A0-4D8F-BD7C-E9E0D15BF3A5}">
      <dgm:prSet phldrT="[Text]"/>
      <dgm:spPr/>
      <dgm:t>
        <a:bodyPr/>
        <a:lstStyle/>
        <a:p>
          <a:r>
            <a:rPr lang="en-US" dirty="0">
              <a:latin typeface="Bahnschrift" panose="020B0502040204020203" pitchFamily="34" charset="0"/>
            </a:rPr>
            <a:t>Grow</a:t>
          </a:r>
        </a:p>
      </dgm:t>
    </dgm:pt>
    <dgm:pt modelId="{74BAABC6-6C17-4BA7-A104-CED2918C4109}" type="parTrans" cxnId="{BDE84962-B2BF-468C-968F-337940028329}">
      <dgm:prSet/>
      <dgm:spPr/>
      <dgm:t>
        <a:bodyPr/>
        <a:lstStyle/>
        <a:p>
          <a:endParaRPr lang="en-US"/>
        </a:p>
      </dgm:t>
    </dgm:pt>
    <dgm:pt modelId="{823E6197-0BA7-4B82-ABCE-9B5391EB7C1F}" type="sibTrans" cxnId="{BDE84962-B2BF-468C-968F-337940028329}">
      <dgm:prSet/>
      <dgm:spPr/>
      <dgm:t>
        <a:bodyPr/>
        <a:lstStyle/>
        <a:p>
          <a:endParaRPr lang="en-US"/>
        </a:p>
      </dgm:t>
    </dgm:pt>
    <dgm:pt modelId="{2619254A-EC42-4A6D-B14A-B9F22DB1F57E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Premium Services</a:t>
          </a:r>
        </a:p>
      </dgm:t>
    </dgm:pt>
    <dgm:pt modelId="{3F5926EE-7BA1-4CBD-937E-D3686E161667}" type="parTrans" cxnId="{5F15EFA0-ABD0-4453-9BF6-F8113B874B2B}">
      <dgm:prSet/>
      <dgm:spPr/>
      <dgm:t>
        <a:bodyPr/>
        <a:lstStyle/>
        <a:p>
          <a:endParaRPr lang="en-US"/>
        </a:p>
      </dgm:t>
    </dgm:pt>
    <dgm:pt modelId="{03261D92-9557-44B3-BAF4-E7021ACE3E88}" type="sibTrans" cxnId="{5F15EFA0-ABD0-4453-9BF6-F8113B874B2B}">
      <dgm:prSet/>
      <dgm:spPr/>
      <dgm:t>
        <a:bodyPr/>
        <a:lstStyle/>
        <a:p>
          <a:endParaRPr lang="en-US"/>
        </a:p>
      </dgm:t>
    </dgm:pt>
    <dgm:pt modelId="{46B30DF0-6619-4D53-BC50-3BD982FBE13F}">
      <dgm:prSet phldrT="[Text]"/>
      <dgm:spPr/>
      <dgm:t>
        <a:bodyPr/>
        <a:lstStyle/>
        <a:p>
          <a:r>
            <a:rPr lang="en-US">
              <a:latin typeface="Bahnschrift" panose="020B0502040204020203" pitchFamily="34" charset="0"/>
            </a:rPr>
            <a:t>Keep</a:t>
          </a:r>
        </a:p>
      </dgm:t>
    </dgm:pt>
    <dgm:pt modelId="{AB6BA60D-B820-4F46-A32A-12D97519DA3B}" type="parTrans" cxnId="{1BAF7A4C-A915-4C1E-AB9E-53CEDA4407EF}">
      <dgm:prSet/>
      <dgm:spPr/>
      <dgm:t>
        <a:bodyPr/>
        <a:lstStyle/>
        <a:p>
          <a:endParaRPr lang="en-US"/>
        </a:p>
      </dgm:t>
    </dgm:pt>
    <dgm:pt modelId="{1B1792B4-B0ED-450C-AF3D-3C84815A1928}" type="sibTrans" cxnId="{1BAF7A4C-A915-4C1E-AB9E-53CEDA4407EF}">
      <dgm:prSet/>
      <dgm:spPr/>
      <dgm:t>
        <a:bodyPr/>
        <a:lstStyle/>
        <a:p>
          <a:endParaRPr lang="en-US"/>
        </a:p>
      </dgm:t>
    </dgm:pt>
    <dgm:pt modelId="{65D393F4-BCFE-4104-B796-C241B3C53AB9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Analytics</a:t>
          </a:r>
        </a:p>
      </dgm:t>
    </dgm:pt>
    <dgm:pt modelId="{30D8C0E6-003F-4CBC-9E30-4667971DC671}" type="parTrans" cxnId="{7F62D481-CD2B-4A56-9675-AA488AC01038}">
      <dgm:prSet/>
      <dgm:spPr/>
      <dgm:t>
        <a:bodyPr/>
        <a:lstStyle/>
        <a:p>
          <a:endParaRPr lang="en-US"/>
        </a:p>
      </dgm:t>
    </dgm:pt>
    <dgm:pt modelId="{451ACAD0-046D-4E9F-AB05-5626157F8660}" type="sibTrans" cxnId="{7F62D481-CD2B-4A56-9675-AA488AC01038}">
      <dgm:prSet/>
      <dgm:spPr/>
      <dgm:t>
        <a:bodyPr/>
        <a:lstStyle/>
        <a:p>
          <a:endParaRPr lang="en-US"/>
        </a:p>
      </dgm:t>
    </dgm:pt>
    <dgm:pt modelId="{1BE18A18-B1F5-4E8A-9682-85EE941525BD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Other mechanics sharing TW</a:t>
          </a:r>
        </a:p>
      </dgm:t>
    </dgm:pt>
    <dgm:pt modelId="{98E03CF7-B288-4EE7-962A-D1CAE2765EAD}" type="parTrans" cxnId="{B0C6B443-A94E-4E3A-A946-A744EED09EC0}">
      <dgm:prSet/>
      <dgm:spPr/>
      <dgm:t>
        <a:bodyPr/>
        <a:lstStyle/>
        <a:p>
          <a:endParaRPr lang="en-US"/>
        </a:p>
      </dgm:t>
    </dgm:pt>
    <dgm:pt modelId="{D1DE171E-AF28-499F-A0A2-6ECFA27D41DD}" type="sibTrans" cxnId="{B0C6B443-A94E-4E3A-A946-A744EED09EC0}">
      <dgm:prSet/>
      <dgm:spPr/>
      <dgm:t>
        <a:bodyPr/>
        <a:lstStyle/>
        <a:p>
          <a:endParaRPr lang="en-US"/>
        </a:p>
      </dgm:t>
    </dgm:pt>
    <dgm:pt modelId="{5D0B8EB5-2039-4AE9-AB99-90B489428B71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Promoted Mechanic</a:t>
          </a:r>
        </a:p>
      </dgm:t>
    </dgm:pt>
    <dgm:pt modelId="{D42D39B8-254E-4BED-A961-5124C6106102}" type="parTrans" cxnId="{85893286-CCB3-4494-B9EF-0C16C416E59D}">
      <dgm:prSet/>
      <dgm:spPr/>
      <dgm:t>
        <a:bodyPr/>
        <a:lstStyle/>
        <a:p>
          <a:endParaRPr lang="en-US"/>
        </a:p>
      </dgm:t>
    </dgm:pt>
    <dgm:pt modelId="{C5A5EC54-FE64-4C58-834C-EBE7BB81B3B9}" type="sibTrans" cxnId="{85893286-CCB3-4494-B9EF-0C16C416E59D}">
      <dgm:prSet/>
      <dgm:spPr/>
      <dgm:t>
        <a:bodyPr/>
        <a:lstStyle/>
        <a:p>
          <a:endParaRPr lang="en-US"/>
        </a:p>
      </dgm:t>
    </dgm:pt>
    <dgm:pt modelId="{8984D57B-A4C4-4D55-A4AD-DA045E9A534A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Only pay if you get results</a:t>
          </a:r>
        </a:p>
      </dgm:t>
    </dgm:pt>
    <dgm:pt modelId="{154B78C6-9C4C-455B-9B36-FBE8FCBD745C}" type="parTrans" cxnId="{F12ED04C-5EFA-4E9B-90DC-18DA3CEFCE3E}">
      <dgm:prSet/>
      <dgm:spPr/>
      <dgm:t>
        <a:bodyPr/>
        <a:lstStyle/>
        <a:p>
          <a:endParaRPr lang="en-US"/>
        </a:p>
      </dgm:t>
    </dgm:pt>
    <dgm:pt modelId="{C70F09F6-19E5-4F52-8510-9053650E080F}" type="sibTrans" cxnId="{F12ED04C-5EFA-4E9B-90DC-18DA3CEFCE3E}">
      <dgm:prSet/>
      <dgm:spPr/>
      <dgm:t>
        <a:bodyPr/>
        <a:lstStyle/>
        <a:p>
          <a:endParaRPr lang="en-US"/>
        </a:p>
      </dgm:t>
    </dgm:pt>
    <dgm:pt modelId="{96E7B193-8796-45FB-8FF3-1390F6F99680}">
      <dgm:prSet phldrT="[Text]" custT="1"/>
      <dgm:spPr/>
      <dgm:t>
        <a:bodyPr/>
        <a:lstStyle/>
        <a:p>
          <a:r>
            <a:rPr lang="en-US" sz="2500">
              <a:latin typeface="Bahnschrift" panose="020B0502040204020203" pitchFamily="34" charset="0"/>
            </a:rPr>
            <a:t>Customer Care</a:t>
          </a:r>
        </a:p>
      </dgm:t>
    </dgm:pt>
    <dgm:pt modelId="{9E96A151-F6B4-437D-AFD8-DE68F9E47548}" type="parTrans" cxnId="{F202BFA4-96FB-4C1E-9759-39968A1A9DB0}">
      <dgm:prSet/>
      <dgm:spPr/>
      <dgm:t>
        <a:bodyPr/>
        <a:lstStyle/>
        <a:p>
          <a:endParaRPr lang="en-US"/>
        </a:p>
      </dgm:t>
    </dgm:pt>
    <dgm:pt modelId="{950DAA73-592A-4AAD-8817-A3A709A95210}" type="sibTrans" cxnId="{F202BFA4-96FB-4C1E-9759-39968A1A9DB0}">
      <dgm:prSet/>
      <dgm:spPr/>
      <dgm:t>
        <a:bodyPr/>
        <a:lstStyle/>
        <a:p>
          <a:endParaRPr lang="en-US"/>
        </a:p>
      </dgm:t>
    </dgm:pt>
    <dgm:pt modelId="{F7CA109F-6700-4310-858C-764CE00D43DC}" type="pres">
      <dgm:prSet presAssocID="{605C053A-BE54-4461-9F45-266BA13D643C}" presName="Name0" presStyleCnt="0">
        <dgm:presLayoutVars>
          <dgm:dir/>
          <dgm:animLvl val="lvl"/>
          <dgm:resizeHandles val="exact"/>
        </dgm:presLayoutVars>
      </dgm:prSet>
      <dgm:spPr/>
    </dgm:pt>
    <dgm:pt modelId="{92FD2C25-E65B-4B5B-852E-498F32884F68}" type="pres">
      <dgm:prSet presAssocID="{D43CE9A5-8A91-47E0-B940-999DF706D9F4}" presName="composite" presStyleCnt="0"/>
      <dgm:spPr/>
    </dgm:pt>
    <dgm:pt modelId="{01D0C466-29EC-478D-9E32-C467C478ECFB}" type="pres">
      <dgm:prSet presAssocID="{D43CE9A5-8A91-47E0-B940-999DF706D9F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062E99D-92B1-470F-8D08-C636C892AD11}" type="pres">
      <dgm:prSet presAssocID="{D43CE9A5-8A91-47E0-B940-999DF706D9F4}" presName="desTx" presStyleLbl="alignAccFollowNode1" presStyleIdx="0" presStyleCnt="3">
        <dgm:presLayoutVars>
          <dgm:bulletEnabled val="1"/>
        </dgm:presLayoutVars>
      </dgm:prSet>
      <dgm:spPr/>
    </dgm:pt>
    <dgm:pt modelId="{608F72DB-5F2F-4BD1-A52F-BEDA4456BBED}" type="pres">
      <dgm:prSet presAssocID="{08757681-A34B-4287-AD65-76E026154C71}" presName="space" presStyleCnt="0"/>
      <dgm:spPr/>
    </dgm:pt>
    <dgm:pt modelId="{CD238357-2EEC-4286-8D9D-56287AB6C09F}" type="pres">
      <dgm:prSet presAssocID="{88B4EF98-27A0-4D8F-BD7C-E9E0D15BF3A5}" presName="composite" presStyleCnt="0"/>
      <dgm:spPr/>
    </dgm:pt>
    <dgm:pt modelId="{E50BB88C-A184-4517-BC06-337C32259531}" type="pres">
      <dgm:prSet presAssocID="{88B4EF98-27A0-4D8F-BD7C-E9E0D15BF3A5}" presName="parTx" presStyleLbl="alignNode1" presStyleIdx="1" presStyleCnt="3" custScaleX="103800">
        <dgm:presLayoutVars>
          <dgm:chMax val="0"/>
          <dgm:chPref val="0"/>
          <dgm:bulletEnabled val="1"/>
        </dgm:presLayoutVars>
      </dgm:prSet>
      <dgm:spPr/>
    </dgm:pt>
    <dgm:pt modelId="{6DC8D5B2-AB90-4A31-9C51-903DDF6E452E}" type="pres">
      <dgm:prSet presAssocID="{88B4EF98-27A0-4D8F-BD7C-E9E0D15BF3A5}" presName="desTx" presStyleLbl="alignAccFollowNode1" presStyleIdx="1" presStyleCnt="3" custScaleX="103661">
        <dgm:presLayoutVars>
          <dgm:bulletEnabled val="1"/>
        </dgm:presLayoutVars>
      </dgm:prSet>
      <dgm:spPr/>
    </dgm:pt>
    <dgm:pt modelId="{D780BBDF-2FBD-4B40-8EE3-0DC69A8E6DA6}" type="pres">
      <dgm:prSet presAssocID="{823E6197-0BA7-4B82-ABCE-9B5391EB7C1F}" presName="space" presStyleCnt="0"/>
      <dgm:spPr/>
    </dgm:pt>
    <dgm:pt modelId="{EB26E7F6-E371-42BC-B981-4F28E50E8F2B}" type="pres">
      <dgm:prSet presAssocID="{46B30DF0-6619-4D53-BC50-3BD982FBE13F}" presName="composite" presStyleCnt="0"/>
      <dgm:spPr/>
    </dgm:pt>
    <dgm:pt modelId="{B3010AC2-ED6C-4E20-96EA-E214CA670C51}" type="pres">
      <dgm:prSet presAssocID="{46B30DF0-6619-4D53-BC50-3BD982FBE13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C53B8F-D168-4D4E-AA5C-706C38FA0655}" type="pres">
      <dgm:prSet presAssocID="{46B30DF0-6619-4D53-BC50-3BD982FBE13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BCCF30-4BCD-4F39-B81E-3009C2F6628C}" type="presOf" srcId="{605C053A-BE54-4461-9F45-266BA13D643C}" destId="{F7CA109F-6700-4310-858C-764CE00D43DC}" srcOrd="0" destOrd="0" presId="urn:microsoft.com/office/officeart/2005/8/layout/hList1"/>
    <dgm:cxn modelId="{77169638-383E-4117-84FF-9182E1B52152}" type="presOf" srcId="{88B4EF98-27A0-4D8F-BD7C-E9E0D15BF3A5}" destId="{E50BB88C-A184-4517-BC06-337C32259531}" srcOrd="0" destOrd="0" presId="urn:microsoft.com/office/officeart/2005/8/layout/hList1"/>
    <dgm:cxn modelId="{1B5F603D-237F-457A-8824-E4FF562758C6}" type="presOf" srcId="{4FCEE102-7360-4AB9-8735-E69FA8F43496}" destId="{7062E99D-92B1-470F-8D08-C636C892AD11}" srcOrd="0" destOrd="0" presId="urn:microsoft.com/office/officeart/2005/8/layout/hList1"/>
    <dgm:cxn modelId="{BDE84962-B2BF-468C-968F-337940028329}" srcId="{605C053A-BE54-4461-9F45-266BA13D643C}" destId="{88B4EF98-27A0-4D8F-BD7C-E9E0D15BF3A5}" srcOrd="1" destOrd="0" parTransId="{74BAABC6-6C17-4BA7-A104-CED2918C4109}" sibTransId="{823E6197-0BA7-4B82-ABCE-9B5391EB7C1F}"/>
    <dgm:cxn modelId="{B0C6B443-A94E-4E3A-A946-A744EED09EC0}" srcId="{D43CE9A5-8A91-47E0-B940-999DF706D9F4}" destId="{1BE18A18-B1F5-4E8A-9682-85EE941525BD}" srcOrd="1" destOrd="0" parTransId="{98E03CF7-B288-4EE7-962A-D1CAE2765EAD}" sibTransId="{D1DE171E-AF28-499F-A0A2-6ECFA27D41DD}"/>
    <dgm:cxn modelId="{1BAF7A4C-A915-4C1E-AB9E-53CEDA4407EF}" srcId="{605C053A-BE54-4461-9F45-266BA13D643C}" destId="{46B30DF0-6619-4D53-BC50-3BD982FBE13F}" srcOrd="2" destOrd="0" parTransId="{AB6BA60D-B820-4F46-A32A-12D97519DA3B}" sibTransId="{1B1792B4-B0ED-450C-AF3D-3C84815A1928}"/>
    <dgm:cxn modelId="{F12ED04C-5EFA-4E9B-90DC-18DA3CEFCE3E}" srcId="{46B30DF0-6619-4D53-BC50-3BD982FBE13F}" destId="{8984D57B-A4C4-4D55-A4AD-DA045E9A534A}" srcOrd="1" destOrd="0" parTransId="{154B78C6-9C4C-455B-9B36-FBE8FCBD745C}" sibTransId="{C70F09F6-19E5-4F52-8510-9053650E080F}"/>
    <dgm:cxn modelId="{7F62D481-CD2B-4A56-9675-AA488AC01038}" srcId="{46B30DF0-6619-4D53-BC50-3BD982FBE13F}" destId="{65D393F4-BCFE-4104-B796-C241B3C53AB9}" srcOrd="0" destOrd="0" parTransId="{30D8C0E6-003F-4CBC-9E30-4667971DC671}" sibTransId="{451ACAD0-046D-4E9F-AB05-5626157F8660}"/>
    <dgm:cxn modelId="{1A088F82-5193-4BF5-83B6-89D8EA810F35}" type="presOf" srcId="{D43CE9A5-8A91-47E0-B940-999DF706D9F4}" destId="{01D0C466-29EC-478D-9E32-C467C478ECFB}" srcOrd="0" destOrd="0" presId="urn:microsoft.com/office/officeart/2005/8/layout/hList1"/>
    <dgm:cxn modelId="{B33AED82-D2F3-463C-91D3-4989AB21770F}" type="presOf" srcId="{96E7B193-8796-45FB-8FF3-1390F6F99680}" destId="{E3C53B8F-D168-4D4E-AA5C-706C38FA0655}" srcOrd="0" destOrd="2" presId="urn:microsoft.com/office/officeart/2005/8/layout/hList1"/>
    <dgm:cxn modelId="{85893286-CCB3-4494-B9EF-0C16C416E59D}" srcId="{88B4EF98-27A0-4D8F-BD7C-E9E0D15BF3A5}" destId="{5D0B8EB5-2039-4AE9-AB99-90B489428B71}" srcOrd="1" destOrd="0" parTransId="{D42D39B8-254E-4BED-A961-5124C6106102}" sibTransId="{C5A5EC54-FE64-4C58-834C-EBE7BB81B3B9}"/>
    <dgm:cxn modelId="{245B789D-E70A-4C8E-8FD1-2EADADA809A0}" type="presOf" srcId="{2619254A-EC42-4A6D-B14A-B9F22DB1F57E}" destId="{6DC8D5B2-AB90-4A31-9C51-903DDF6E452E}" srcOrd="0" destOrd="0" presId="urn:microsoft.com/office/officeart/2005/8/layout/hList1"/>
    <dgm:cxn modelId="{BDFF95A0-30DF-47C9-8EE5-E2F819DD35A9}" type="presOf" srcId="{65D393F4-BCFE-4104-B796-C241B3C53AB9}" destId="{E3C53B8F-D168-4D4E-AA5C-706C38FA0655}" srcOrd="0" destOrd="0" presId="urn:microsoft.com/office/officeart/2005/8/layout/hList1"/>
    <dgm:cxn modelId="{5F15EFA0-ABD0-4453-9BF6-F8113B874B2B}" srcId="{88B4EF98-27A0-4D8F-BD7C-E9E0D15BF3A5}" destId="{2619254A-EC42-4A6D-B14A-B9F22DB1F57E}" srcOrd="0" destOrd="0" parTransId="{3F5926EE-7BA1-4CBD-937E-D3686E161667}" sibTransId="{03261D92-9557-44B3-BAF4-E7021ACE3E88}"/>
    <dgm:cxn modelId="{F202BFA4-96FB-4C1E-9759-39968A1A9DB0}" srcId="{46B30DF0-6619-4D53-BC50-3BD982FBE13F}" destId="{96E7B193-8796-45FB-8FF3-1390F6F99680}" srcOrd="2" destOrd="0" parTransId="{9E96A151-F6B4-437D-AFD8-DE68F9E47548}" sibTransId="{950DAA73-592A-4AAD-8817-A3A709A95210}"/>
    <dgm:cxn modelId="{9D2167A5-D004-4AC0-B42E-89ABE9ECCE92}" type="presOf" srcId="{1BE18A18-B1F5-4E8A-9682-85EE941525BD}" destId="{7062E99D-92B1-470F-8D08-C636C892AD11}" srcOrd="0" destOrd="1" presId="urn:microsoft.com/office/officeart/2005/8/layout/hList1"/>
    <dgm:cxn modelId="{EBA3C6AE-7189-4413-A30A-426C9C918578}" srcId="{D43CE9A5-8A91-47E0-B940-999DF706D9F4}" destId="{4FCEE102-7360-4AB9-8735-E69FA8F43496}" srcOrd="0" destOrd="0" parTransId="{01B4D734-97A6-4736-856B-DE954F6F913D}" sibTransId="{6AECA89E-8CAA-4E7E-B486-57F00CE4A973}"/>
    <dgm:cxn modelId="{AEE27BCB-9BF8-4AE3-BBB0-038C951A9A97}" type="presOf" srcId="{46B30DF0-6619-4D53-BC50-3BD982FBE13F}" destId="{B3010AC2-ED6C-4E20-96EA-E214CA670C51}" srcOrd="0" destOrd="0" presId="urn:microsoft.com/office/officeart/2005/8/layout/hList1"/>
    <dgm:cxn modelId="{DBCFA3D1-9814-4BC7-818B-CF83EC48A1BD}" srcId="{605C053A-BE54-4461-9F45-266BA13D643C}" destId="{D43CE9A5-8A91-47E0-B940-999DF706D9F4}" srcOrd="0" destOrd="0" parTransId="{01684EFF-6671-404A-898A-AF68DAECC3B6}" sibTransId="{08757681-A34B-4287-AD65-76E026154C71}"/>
    <dgm:cxn modelId="{391201DF-9850-489C-A7CE-C3E4D22FD638}" type="presOf" srcId="{5D0B8EB5-2039-4AE9-AB99-90B489428B71}" destId="{6DC8D5B2-AB90-4A31-9C51-903DDF6E452E}" srcOrd="0" destOrd="1" presId="urn:microsoft.com/office/officeart/2005/8/layout/hList1"/>
    <dgm:cxn modelId="{38CE9AF4-6D3F-42DF-88F4-B7A3935D0103}" type="presOf" srcId="{8984D57B-A4C4-4D55-A4AD-DA045E9A534A}" destId="{E3C53B8F-D168-4D4E-AA5C-706C38FA0655}" srcOrd="0" destOrd="1" presId="urn:microsoft.com/office/officeart/2005/8/layout/hList1"/>
    <dgm:cxn modelId="{E90ACCC7-19BA-4978-AAA8-AFBD4A205B97}" type="presParOf" srcId="{F7CA109F-6700-4310-858C-764CE00D43DC}" destId="{92FD2C25-E65B-4B5B-852E-498F32884F68}" srcOrd="0" destOrd="0" presId="urn:microsoft.com/office/officeart/2005/8/layout/hList1"/>
    <dgm:cxn modelId="{F8E33593-EF3F-4F49-A467-D8796754BF16}" type="presParOf" srcId="{92FD2C25-E65B-4B5B-852E-498F32884F68}" destId="{01D0C466-29EC-478D-9E32-C467C478ECFB}" srcOrd="0" destOrd="0" presId="urn:microsoft.com/office/officeart/2005/8/layout/hList1"/>
    <dgm:cxn modelId="{349F40A3-1FC0-4AA2-ADE0-7A93F25E9A9B}" type="presParOf" srcId="{92FD2C25-E65B-4B5B-852E-498F32884F68}" destId="{7062E99D-92B1-470F-8D08-C636C892AD11}" srcOrd="1" destOrd="0" presId="urn:microsoft.com/office/officeart/2005/8/layout/hList1"/>
    <dgm:cxn modelId="{1556BE2E-93C0-4ABC-A620-05BB1B68D632}" type="presParOf" srcId="{F7CA109F-6700-4310-858C-764CE00D43DC}" destId="{608F72DB-5F2F-4BD1-A52F-BEDA4456BBED}" srcOrd="1" destOrd="0" presId="urn:microsoft.com/office/officeart/2005/8/layout/hList1"/>
    <dgm:cxn modelId="{E88F3ACB-BDCD-4F64-89D1-428C165815DD}" type="presParOf" srcId="{F7CA109F-6700-4310-858C-764CE00D43DC}" destId="{CD238357-2EEC-4286-8D9D-56287AB6C09F}" srcOrd="2" destOrd="0" presId="urn:microsoft.com/office/officeart/2005/8/layout/hList1"/>
    <dgm:cxn modelId="{CEF30924-DDC1-4230-B708-F80DD3A78BEA}" type="presParOf" srcId="{CD238357-2EEC-4286-8D9D-56287AB6C09F}" destId="{E50BB88C-A184-4517-BC06-337C32259531}" srcOrd="0" destOrd="0" presId="urn:microsoft.com/office/officeart/2005/8/layout/hList1"/>
    <dgm:cxn modelId="{11612E73-66BF-48CA-AAB2-65CE40F6336B}" type="presParOf" srcId="{CD238357-2EEC-4286-8D9D-56287AB6C09F}" destId="{6DC8D5B2-AB90-4A31-9C51-903DDF6E452E}" srcOrd="1" destOrd="0" presId="urn:microsoft.com/office/officeart/2005/8/layout/hList1"/>
    <dgm:cxn modelId="{A0703077-EC25-495F-9D8A-7D68619105D5}" type="presParOf" srcId="{F7CA109F-6700-4310-858C-764CE00D43DC}" destId="{D780BBDF-2FBD-4B40-8EE3-0DC69A8E6DA6}" srcOrd="3" destOrd="0" presId="urn:microsoft.com/office/officeart/2005/8/layout/hList1"/>
    <dgm:cxn modelId="{4DAE2D30-3E19-4855-AC0A-A1066D018A86}" type="presParOf" srcId="{F7CA109F-6700-4310-858C-764CE00D43DC}" destId="{EB26E7F6-E371-42BC-B981-4F28E50E8F2B}" srcOrd="4" destOrd="0" presId="urn:microsoft.com/office/officeart/2005/8/layout/hList1"/>
    <dgm:cxn modelId="{887097E0-AECA-4328-B25F-EB9905F1C9D6}" type="presParOf" srcId="{EB26E7F6-E371-42BC-B981-4F28E50E8F2B}" destId="{B3010AC2-ED6C-4E20-96EA-E214CA670C51}" srcOrd="0" destOrd="0" presId="urn:microsoft.com/office/officeart/2005/8/layout/hList1"/>
    <dgm:cxn modelId="{BDB4E019-B2FF-4C70-BE2E-65073BA21764}" type="presParOf" srcId="{EB26E7F6-E371-42BC-B981-4F28E50E8F2B}" destId="{E3C53B8F-D168-4D4E-AA5C-706C38FA06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72018-300B-4644-B96A-9437A3A791E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5E554F28-EEFB-4A31-85C1-BD2126DA46EB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Interview Difficulty</a:t>
          </a:r>
          <a:r>
            <a:rPr lang="en-CA" sz="2000" dirty="0">
              <a:latin typeface="Bahnschrift" panose="020B0502040204020203" pitchFamily="34" charset="0"/>
            </a:rPr>
            <a:t>			                 It got easier as we went along</a:t>
          </a:r>
        </a:p>
      </dgm:t>
    </dgm:pt>
    <dgm:pt modelId="{87DAB579-D946-4E77-AE92-34F00F69FAE5}" type="parTrans" cxnId="{62905AAD-993F-4D5C-8275-964DB579E52F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4D7CD939-331C-4F9E-8587-46B886881A84}" type="sibTrans" cxnId="{62905AAD-993F-4D5C-8275-964DB579E52F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D769CC8F-2B17-4688-AF5A-86DACFF41738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Methods Interviewed</a:t>
          </a:r>
          <a:r>
            <a:rPr lang="en-CA" sz="2000" dirty="0">
              <a:latin typeface="Bahnschrift" panose="020B0502040204020203" pitchFamily="34" charset="0"/>
            </a:rPr>
            <a:t>			                   In person, survey, form, telephone</a:t>
          </a:r>
        </a:p>
      </dgm:t>
    </dgm:pt>
    <dgm:pt modelId="{6C94B9B1-94F4-46AB-9908-29FB2D7ED816}" type="parTrans" cxnId="{933D72F9-62AC-4140-8385-28CE1ABCAE73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5AEC193A-A6F1-4B48-9A50-AB6E7A7FBA29}" type="sibTrans" cxnId="{933D72F9-62AC-4140-8385-28CE1ABCAE73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94822F5F-0334-4677-A0F8-992C5754924B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Key Points</a:t>
          </a:r>
          <a:r>
            <a:rPr lang="en-CA" sz="2000" dirty="0">
              <a:latin typeface="Bahnschrift" panose="020B0502040204020203" pitchFamily="34" charset="0"/>
            </a:rPr>
            <a:t>			 	                               Transparency, convenience, trust important</a:t>
          </a:r>
        </a:p>
      </dgm:t>
    </dgm:pt>
    <dgm:pt modelId="{32B5EEBF-FD49-4D12-A790-2A506A6F9674}" type="parTrans" cxnId="{8ED4DEE6-4559-4AAA-8C6F-B273CD7CAC32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9B61ED8A-85C0-41D1-85FE-261F517AA2D7}" type="sibTrans" cxnId="{8ED4DEE6-4559-4AAA-8C6F-B273CD7CAC32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A607A212-6356-4AE5-8AC1-2E244CD44732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Number Interviewed</a:t>
          </a:r>
          <a:r>
            <a:rPr lang="en-CA" sz="2000" dirty="0">
              <a:latin typeface="Bahnschrift" panose="020B0502040204020203" pitchFamily="34" charset="0"/>
            </a:rPr>
            <a:t>			                Forty-eight</a:t>
          </a:r>
        </a:p>
      </dgm:t>
    </dgm:pt>
    <dgm:pt modelId="{AC4247D8-1795-401A-832D-DA35233B1DA3}" type="parTrans" cxnId="{10BE115B-B87B-4A51-91B3-3C44EEF14E14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F1EE7354-5E45-49A3-80A4-47BD7C2A61FB}" type="sibTrans" cxnId="{10BE115B-B87B-4A51-91B3-3C44EEF14E14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400AE2AB-E5FD-4BB2-915D-5E42B5D20E6A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How did it change us?</a:t>
          </a:r>
          <a:r>
            <a:rPr lang="en-CA" sz="2000" dirty="0">
              <a:latin typeface="Bahnschrift" panose="020B0502040204020203" pitchFamily="34" charset="0"/>
            </a:rPr>
            <a:t>			               Pivoted on reviews &amp; what we offered</a:t>
          </a:r>
        </a:p>
      </dgm:t>
    </dgm:pt>
    <dgm:pt modelId="{FEA8D8CC-DCC0-49F8-9717-3D70D85E4964}" type="parTrans" cxnId="{AFC7D94C-505B-425B-A4A2-7559B00DC886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18E5D80E-AE3D-4CCF-8B58-D2376BD9462F}" type="sibTrans" cxnId="{AFC7D94C-505B-425B-A4A2-7559B00DC886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EBD8D495-0E96-4DB4-9E4A-4353BFF7CE32}" type="pres">
      <dgm:prSet presAssocID="{DC072018-300B-4644-B96A-9437A3A791E3}" presName="linear" presStyleCnt="0">
        <dgm:presLayoutVars>
          <dgm:dir/>
          <dgm:animLvl val="lvl"/>
          <dgm:resizeHandles val="exact"/>
        </dgm:presLayoutVars>
      </dgm:prSet>
      <dgm:spPr/>
    </dgm:pt>
    <dgm:pt modelId="{EB27FD0E-B199-49C6-82C6-1C8AE16DDC10}" type="pres">
      <dgm:prSet presAssocID="{5E554F28-EEFB-4A31-85C1-BD2126DA46EB}" presName="parentLin" presStyleCnt="0"/>
      <dgm:spPr/>
    </dgm:pt>
    <dgm:pt modelId="{76EE7E11-0E09-43D2-AA4F-D4D72F985B1D}" type="pres">
      <dgm:prSet presAssocID="{5E554F28-EEFB-4A31-85C1-BD2126DA46EB}" presName="parentLeftMargin" presStyleLbl="node1" presStyleIdx="0" presStyleCnt="5"/>
      <dgm:spPr/>
    </dgm:pt>
    <dgm:pt modelId="{F61ECF3E-A083-4104-B030-5435E612683B}" type="pres">
      <dgm:prSet presAssocID="{5E554F28-EEFB-4A31-85C1-BD2126DA46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7A11E5-5AF2-42C0-B9DA-EC52E479AB25}" type="pres">
      <dgm:prSet presAssocID="{5E554F28-EEFB-4A31-85C1-BD2126DA46EB}" presName="negativeSpace" presStyleCnt="0"/>
      <dgm:spPr/>
    </dgm:pt>
    <dgm:pt modelId="{BAD323B9-45A8-4D88-8FAF-6ABDFA271498}" type="pres">
      <dgm:prSet presAssocID="{5E554F28-EEFB-4A31-85C1-BD2126DA46EB}" presName="childText" presStyleLbl="conFgAcc1" presStyleIdx="0" presStyleCnt="5">
        <dgm:presLayoutVars>
          <dgm:bulletEnabled val="1"/>
        </dgm:presLayoutVars>
      </dgm:prSet>
      <dgm:spPr/>
    </dgm:pt>
    <dgm:pt modelId="{2C71FB1C-8D79-4C01-A86D-CE936251A4C9}" type="pres">
      <dgm:prSet presAssocID="{4D7CD939-331C-4F9E-8587-46B886881A84}" presName="spaceBetweenRectangles" presStyleCnt="0"/>
      <dgm:spPr/>
    </dgm:pt>
    <dgm:pt modelId="{33DCAD51-2A77-4183-B094-796492766815}" type="pres">
      <dgm:prSet presAssocID="{A607A212-6356-4AE5-8AC1-2E244CD44732}" presName="parentLin" presStyleCnt="0"/>
      <dgm:spPr/>
    </dgm:pt>
    <dgm:pt modelId="{759A3BD6-8828-4996-8FD1-47F571F01669}" type="pres">
      <dgm:prSet presAssocID="{A607A212-6356-4AE5-8AC1-2E244CD44732}" presName="parentLeftMargin" presStyleLbl="node1" presStyleIdx="0" presStyleCnt="5"/>
      <dgm:spPr/>
    </dgm:pt>
    <dgm:pt modelId="{21818339-1B28-4A5B-B2BE-A4A02AD0068D}" type="pres">
      <dgm:prSet presAssocID="{A607A212-6356-4AE5-8AC1-2E244CD4473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35515E9-7382-4DE0-B04F-11F2F62CB749}" type="pres">
      <dgm:prSet presAssocID="{A607A212-6356-4AE5-8AC1-2E244CD44732}" presName="negativeSpace" presStyleCnt="0"/>
      <dgm:spPr/>
    </dgm:pt>
    <dgm:pt modelId="{F184E30A-0D08-4968-A5B2-CD6F9E2EEBB2}" type="pres">
      <dgm:prSet presAssocID="{A607A212-6356-4AE5-8AC1-2E244CD44732}" presName="childText" presStyleLbl="conFgAcc1" presStyleIdx="1" presStyleCnt="5">
        <dgm:presLayoutVars>
          <dgm:bulletEnabled val="1"/>
        </dgm:presLayoutVars>
      </dgm:prSet>
      <dgm:spPr/>
    </dgm:pt>
    <dgm:pt modelId="{20A08A3C-5583-4C0A-90C0-2C894D7E3835}" type="pres">
      <dgm:prSet presAssocID="{F1EE7354-5E45-49A3-80A4-47BD7C2A61FB}" presName="spaceBetweenRectangles" presStyleCnt="0"/>
      <dgm:spPr/>
    </dgm:pt>
    <dgm:pt modelId="{0A338F4C-DB62-4E0C-AF4D-E0172740DCC3}" type="pres">
      <dgm:prSet presAssocID="{D769CC8F-2B17-4688-AF5A-86DACFF41738}" presName="parentLin" presStyleCnt="0"/>
      <dgm:spPr/>
    </dgm:pt>
    <dgm:pt modelId="{1E86A23D-D31B-406C-955F-8FEF3B47C480}" type="pres">
      <dgm:prSet presAssocID="{D769CC8F-2B17-4688-AF5A-86DACFF41738}" presName="parentLeftMargin" presStyleLbl="node1" presStyleIdx="1" presStyleCnt="5"/>
      <dgm:spPr/>
    </dgm:pt>
    <dgm:pt modelId="{8D17F1EF-02EE-461F-9774-C9274CAECC0C}" type="pres">
      <dgm:prSet presAssocID="{D769CC8F-2B17-4688-AF5A-86DACFF4173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FFBDA4-C425-4742-AC00-B2C6B26F4429}" type="pres">
      <dgm:prSet presAssocID="{D769CC8F-2B17-4688-AF5A-86DACFF41738}" presName="negativeSpace" presStyleCnt="0"/>
      <dgm:spPr/>
    </dgm:pt>
    <dgm:pt modelId="{CC09AB37-64CB-44B0-8EA6-77154A1E9F8A}" type="pres">
      <dgm:prSet presAssocID="{D769CC8F-2B17-4688-AF5A-86DACFF41738}" presName="childText" presStyleLbl="conFgAcc1" presStyleIdx="2" presStyleCnt="5">
        <dgm:presLayoutVars>
          <dgm:bulletEnabled val="1"/>
        </dgm:presLayoutVars>
      </dgm:prSet>
      <dgm:spPr/>
    </dgm:pt>
    <dgm:pt modelId="{4E3C6C25-014C-4426-B15D-EBC42B6D2AFB}" type="pres">
      <dgm:prSet presAssocID="{5AEC193A-A6F1-4B48-9A50-AB6E7A7FBA29}" presName="spaceBetweenRectangles" presStyleCnt="0"/>
      <dgm:spPr/>
    </dgm:pt>
    <dgm:pt modelId="{99980167-E8BB-468C-AD7C-266D9C55DA5C}" type="pres">
      <dgm:prSet presAssocID="{94822F5F-0334-4677-A0F8-992C5754924B}" presName="parentLin" presStyleCnt="0"/>
      <dgm:spPr/>
    </dgm:pt>
    <dgm:pt modelId="{C421E92B-5CB6-4A12-91A9-500BF481F252}" type="pres">
      <dgm:prSet presAssocID="{94822F5F-0334-4677-A0F8-992C5754924B}" presName="parentLeftMargin" presStyleLbl="node1" presStyleIdx="2" presStyleCnt="5"/>
      <dgm:spPr/>
    </dgm:pt>
    <dgm:pt modelId="{761FE900-1E23-4BC1-8377-D4BC9144E1FD}" type="pres">
      <dgm:prSet presAssocID="{94822F5F-0334-4677-A0F8-992C575492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C93527-C38F-4DF4-8CA8-8547632C2A16}" type="pres">
      <dgm:prSet presAssocID="{94822F5F-0334-4677-A0F8-992C5754924B}" presName="negativeSpace" presStyleCnt="0"/>
      <dgm:spPr/>
    </dgm:pt>
    <dgm:pt modelId="{4875F448-915E-408E-B5E7-D7D9BEC6FF7B}" type="pres">
      <dgm:prSet presAssocID="{94822F5F-0334-4677-A0F8-992C5754924B}" presName="childText" presStyleLbl="conFgAcc1" presStyleIdx="3" presStyleCnt="5">
        <dgm:presLayoutVars>
          <dgm:bulletEnabled val="1"/>
        </dgm:presLayoutVars>
      </dgm:prSet>
      <dgm:spPr/>
    </dgm:pt>
    <dgm:pt modelId="{BEB71084-4E8B-46F1-89BC-37C8F28E76B6}" type="pres">
      <dgm:prSet presAssocID="{9B61ED8A-85C0-41D1-85FE-261F517AA2D7}" presName="spaceBetweenRectangles" presStyleCnt="0"/>
      <dgm:spPr/>
    </dgm:pt>
    <dgm:pt modelId="{97EF68F8-6970-45A7-870D-67B175A63E65}" type="pres">
      <dgm:prSet presAssocID="{400AE2AB-E5FD-4BB2-915D-5E42B5D20E6A}" presName="parentLin" presStyleCnt="0"/>
      <dgm:spPr/>
    </dgm:pt>
    <dgm:pt modelId="{0D1008F5-1C40-453C-A4DE-6C6965887395}" type="pres">
      <dgm:prSet presAssocID="{400AE2AB-E5FD-4BB2-915D-5E42B5D20E6A}" presName="parentLeftMargin" presStyleLbl="node1" presStyleIdx="3" presStyleCnt="5"/>
      <dgm:spPr/>
    </dgm:pt>
    <dgm:pt modelId="{7383C0AE-441C-44C1-B925-E98B4F50A501}" type="pres">
      <dgm:prSet presAssocID="{400AE2AB-E5FD-4BB2-915D-5E42B5D20E6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C3FBD5C-C983-4028-976D-794C91614609}" type="pres">
      <dgm:prSet presAssocID="{400AE2AB-E5FD-4BB2-915D-5E42B5D20E6A}" presName="negativeSpace" presStyleCnt="0"/>
      <dgm:spPr/>
    </dgm:pt>
    <dgm:pt modelId="{F2796EA6-9476-4AAD-8428-3EDA72F95C12}" type="pres">
      <dgm:prSet presAssocID="{400AE2AB-E5FD-4BB2-915D-5E42B5D20E6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F99CD05-E0F5-4D7A-873F-4E4D8100FF2D}" type="presOf" srcId="{94822F5F-0334-4677-A0F8-992C5754924B}" destId="{761FE900-1E23-4BC1-8377-D4BC9144E1FD}" srcOrd="1" destOrd="0" presId="urn:microsoft.com/office/officeart/2005/8/layout/list1"/>
    <dgm:cxn modelId="{10BE115B-B87B-4A51-91B3-3C44EEF14E14}" srcId="{DC072018-300B-4644-B96A-9437A3A791E3}" destId="{A607A212-6356-4AE5-8AC1-2E244CD44732}" srcOrd="1" destOrd="0" parTransId="{AC4247D8-1795-401A-832D-DA35233B1DA3}" sibTransId="{F1EE7354-5E45-49A3-80A4-47BD7C2A61FB}"/>
    <dgm:cxn modelId="{34FAA661-C42C-45FA-ADDD-E8127F68BEA4}" type="presOf" srcId="{94822F5F-0334-4677-A0F8-992C5754924B}" destId="{C421E92B-5CB6-4A12-91A9-500BF481F252}" srcOrd="0" destOrd="0" presId="urn:microsoft.com/office/officeart/2005/8/layout/list1"/>
    <dgm:cxn modelId="{0F9C174C-0A6B-49AE-B83F-E30B7081B9FF}" type="presOf" srcId="{DC072018-300B-4644-B96A-9437A3A791E3}" destId="{EBD8D495-0E96-4DB4-9E4A-4353BFF7CE32}" srcOrd="0" destOrd="0" presId="urn:microsoft.com/office/officeart/2005/8/layout/list1"/>
    <dgm:cxn modelId="{AFC7D94C-505B-425B-A4A2-7559B00DC886}" srcId="{DC072018-300B-4644-B96A-9437A3A791E3}" destId="{400AE2AB-E5FD-4BB2-915D-5E42B5D20E6A}" srcOrd="4" destOrd="0" parTransId="{FEA8D8CC-DCC0-49F8-9717-3D70D85E4964}" sibTransId="{18E5D80E-AE3D-4CCF-8B58-D2376BD9462F}"/>
    <dgm:cxn modelId="{BA928394-51DF-4762-A388-845C0F4EE3A3}" type="presOf" srcId="{5E554F28-EEFB-4A31-85C1-BD2126DA46EB}" destId="{76EE7E11-0E09-43D2-AA4F-D4D72F985B1D}" srcOrd="0" destOrd="0" presId="urn:microsoft.com/office/officeart/2005/8/layout/list1"/>
    <dgm:cxn modelId="{17EF39A5-CAA0-4A23-9D05-A8E565383CC0}" type="presOf" srcId="{A607A212-6356-4AE5-8AC1-2E244CD44732}" destId="{759A3BD6-8828-4996-8FD1-47F571F01669}" srcOrd="0" destOrd="0" presId="urn:microsoft.com/office/officeart/2005/8/layout/list1"/>
    <dgm:cxn modelId="{62905AAD-993F-4D5C-8275-964DB579E52F}" srcId="{DC072018-300B-4644-B96A-9437A3A791E3}" destId="{5E554F28-EEFB-4A31-85C1-BD2126DA46EB}" srcOrd="0" destOrd="0" parTransId="{87DAB579-D946-4E77-AE92-34F00F69FAE5}" sibTransId="{4D7CD939-331C-4F9E-8587-46B886881A84}"/>
    <dgm:cxn modelId="{3F042FAE-3BC7-4AA4-BC76-71C1AD0C5FA9}" type="presOf" srcId="{A607A212-6356-4AE5-8AC1-2E244CD44732}" destId="{21818339-1B28-4A5B-B2BE-A4A02AD0068D}" srcOrd="1" destOrd="0" presId="urn:microsoft.com/office/officeart/2005/8/layout/list1"/>
    <dgm:cxn modelId="{3D86DBC6-9B20-4B15-BB4D-25715C30C84A}" type="presOf" srcId="{D769CC8F-2B17-4688-AF5A-86DACFF41738}" destId="{1E86A23D-D31B-406C-955F-8FEF3B47C480}" srcOrd="0" destOrd="0" presId="urn:microsoft.com/office/officeart/2005/8/layout/list1"/>
    <dgm:cxn modelId="{89D0F0C9-A485-4A33-B3CA-F976BAD4CA40}" type="presOf" srcId="{400AE2AB-E5FD-4BB2-915D-5E42B5D20E6A}" destId="{7383C0AE-441C-44C1-B925-E98B4F50A501}" srcOrd="1" destOrd="0" presId="urn:microsoft.com/office/officeart/2005/8/layout/list1"/>
    <dgm:cxn modelId="{AA93E7E2-0D07-4E60-A328-558BBC62A467}" type="presOf" srcId="{400AE2AB-E5FD-4BB2-915D-5E42B5D20E6A}" destId="{0D1008F5-1C40-453C-A4DE-6C6965887395}" srcOrd="0" destOrd="0" presId="urn:microsoft.com/office/officeart/2005/8/layout/list1"/>
    <dgm:cxn modelId="{8ED4DEE6-4559-4AAA-8C6F-B273CD7CAC32}" srcId="{DC072018-300B-4644-B96A-9437A3A791E3}" destId="{94822F5F-0334-4677-A0F8-992C5754924B}" srcOrd="3" destOrd="0" parTransId="{32B5EEBF-FD49-4D12-A790-2A506A6F9674}" sibTransId="{9B61ED8A-85C0-41D1-85FE-261F517AA2D7}"/>
    <dgm:cxn modelId="{D227DBED-E5E1-4CB6-908E-A93851C2BBCF}" type="presOf" srcId="{5E554F28-EEFB-4A31-85C1-BD2126DA46EB}" destId="{F61ECF3E-A083-4104-B030-5435E612683B}" srcOrd="1" destOrd="0" presId="urn:microsoft.com/office/officeart/2005/8/layout/list1"/>
    <dgm:cxn modelId="{6EC04FEE-D88B-47DD-BD2F-55F8F7892E46}" type="presOf" srcId="{D769CC8F-2B17-4688-AF5A-86DACFF41738}" destId="{8D17F1EF-02EE-461F-9774-C9274CAECC0C}" srcOrd="1" destOrd="0" presId="urn:microsoft.com/office/officeart/2005/8/layout/list1"/>
    <dgm:cxn modelId="{933D72F9-62AC-4140-8385-28CE1ABCAE73}" srcId="{DC072018-300B-4644-B96A-9437A3A791E3}" destId="{D769CC8F-2B17-4688-AF5A-86DACFF41738}" srcOrd="2" destOrd="0" parTransId="{6C94B9B1-94F4-46AB-9908-29FB2D7ED816}" sibTransId="{5AEC193A-A6F1-4B48-9A50-AB6E7A7FBA29}"/>
    <dgm:cxn modelId="{1506FE19-6477-4EBA-9C6A-D44F859A7019}" type="presParOf" srcId="{EBD8D495-0E96-4DB4-9E4A-4353BFF7CE32}" destId="{EB27FD0E-B199-49C6-82C6-1C8AE16DDC10}" srcOrd="0" destOrd="0" presId="urn:microsoft.com/office/officeart/2005/8/layout/list1"/>
    <dgm:cxn modelId="{2D0BD5E4-2B2E-40F5-92A1-047EF6398520}" type="presParOf" srcId="{EB27FD0E-B199-49C6-82C6-1C8AE16DDC10}" destId="{76EE7E11-0E09-43D2-AA4F-D4D72F985B1D}" srcOrd="0" destOrd="0" presId="urn:microsoft.com/office/officeart/2005/8/layout/list1"/>
    <dgm:cxn modelId="{FADC7F2B-9F7E-417C-8BF7-4DD7B2DCF4A3}" type="presParOf" srcId="{EB27FD0E-B199-49C6-82C6-1C8AE16DDC10}" destId="{F61ECF3E-A083-4104-B030-5435E612683B}" srcOrd="1" destOrd="0" presId="urn:microsoft.com/office/officeart/2005/8/layout/list1"/>
    <dgm:cxn modelId="{AD13148E-B3DF-43B5-BD4A-0A1D27271515}" type="presParOf" srcId="{EBD8D495-0E96-4DB4-9E4A-4353BFF7CE32}" destId="{577A11E5-5AF2-42C0-B9DA-EC52E479AB25}" srcOrd="1" destOrd="0" presId="urn:microsoft.com/office/officeart/2005/8/layout/list1"/>
    <dgm:cxn modelId="{F9CC7408-5006-4F93-A4D5-61E59C9565B1}" type="presParOf" srcId="{EBD8D495-0E96-4DB4-9E4A-4353BFF7CE32}" destId="{BAD323B9-45A8-4D88-8FAF-6ABDFA271498}" srcOrd="2" destOrd="0" presId="urn:microsoft.com/office/officeart/2005/8/layout/list1"/>
    <dgm:cxn modelId="{1D59861D-CF56-42DC-B905-9D48461053F4}" type="presParOf" srcId="{EBD8D495-0E96-4DB4-9E4A-4353BFF7CE32}" destId="{2C71FB1C-8D79-4C01-A86D-CE936251A4C9}" srcOrd="3" destOrd="0" presId="urn:microsoft.com/office/officeart/2005/8/layout/list1"/>
    <dgm:cxn modelId="{83AEA602-CAA4-4DF0-850C-61C9B536E9E0}" type="presParOf" srcId="{EBD8D495-0E96-4DB4-9E4A-4353BFF7CE32}" destId="{33DCAD51-2A77-4183-B094-796492766815}" srcOrd="4" destOrd="0" presId="urn:microsoft.com/office/officeart/2005/8/layout/list1"/>
    <dgm:cxn modelId="{D7A11900-3AEA-4992-9318-196F44E729A2}" type="presParOf" srcId="{33DCAD51-2A77-4183-B094-796492766815}" destId="{759A3BD6-8828-4996-8FD1-47F571F01669}" srcOrd="0" destOrd="0" presId="urn:microsoft.com/office/officeart/2005/8/layout/list1"/>
    <dgm:cxn modelId="{1867AB8D-D308-4E7F-B515-EA3E59304A43}" type="presParOf" srcId="{33DCAD51-2A77-4183-B094-796492766815}" destId="{21818339-1B28-4A5B-B2BE-A4A02AD0068D}" srcOrd="1" destOrd="0" presId="urn:microsoft.com/office/officeart/2005/8/layout/list1"/>
    <dgm:cxn modelId="{B6773C50-97D8-4979-B26C-056CD319F4DD}" type="presParOf" srcId="{EBD8D495-0E96-4DB4-9E4A-4353BFF7CE32}" destId="{A35515E9-7382-4DE0-B04F-11F2F62CB749}" srcOrd="5" destOrd="0" presId="urn:microsoft.com/office/officeart/2005/8/layout/list1"/>
    <dgm:cxn modelId="{A84AD09C-5E8D-4D9C-A6BB-240C73F7F6A6}" type="presParOf" srcId="{EBD8D495-0E96-4DB4-9E4A-4353BFF7CE32}" destId="{F184E30A-0D08-4968-A5B2-CD6F9E2EEBB2}" srcOrd="6" destOrd="0" presId="urn:microsoft.com/office/officeart/2005/8/layout/list1"/>
    <dgm:cxn modelId="{62260768-FCE2-4FA9-ACF0-3442A7333F6A}" type="presParOf" srcId="{EBD8D495-0E96-4DB4-9E4A-4353BFF7CE32}" destId="{20A08A3C-5583-4C0A-90C0-2C894D7E3835}" srcOrd="7" destOrd="0" presId="urn:microsoft.com/office/officeart/2005/8/layout/list1"/>
    <dgm:cxn modelId="{3B75AB15-F592-433A-A0D9-1A7269C78116}" type="presParOf" srcId="{EBD8D495-0E96-4DB4-9E4A-4353BFF7CE32}" destId="{0A338F4C-DB62-4E0C-AF4D-E0172740DCC3}" srcOrd="8" destOrd="0" presId="urn:microsoft.com/office/officeart/2005/8/layout/list1"/>
    <dgm:cxn modelId="{D1ECB5AD-DFB7-43CF-BBCD-A05D735A3C3B}" type="presParOf" srcId="{0A338F4C-DB62-4E0C-AF4D-E0172740DCC3}" destId="{1E86A23D-D31B-406C-955F-8FEF3B47C480}" srcOrd="0" destOrd="0" presId="urn:microsoft.com/office/officeart/2005/8/layout/list1"/>
    <dgm:cxn modelId="{21741AE4-4FA9-4909-8F8E-1ACC8222CC51}" type="presParOf" srcId="{0A338F4C-DB62-4E0C-AF4D-E0172740DCC3}" destId="{8D17F1EF-02EE-461F-9774-C9274CAECC0C}" srcOrd="1" destOrd="0" presId="urn:microsoft.com/office/officeart/2005/8/layout/list1"/>
    <dgm:cxn modelId="{72B51B0A-95C0-4F18-AC96-3EB6CEBDE814}" type="presParOf" srcId="{EBD8D495-0E96-4DB4-9E4A-4353BFF7CE32}" destId="{74FFBDA4-C425-4742-AC00-B2C6B26F4429}" srcOrd="9" destOrd="0" presId="urn:microsoft.com/office/officeart/2005/8/layout/list1"/>
    <dgm:cxn modelId="{800F69EE-CC8D-4173-87E6-6444A18086B3}" type="presParOf" srcId="{EBD8D495-0E96-4DB4-9E4A-4353BFF7CE32}" destId="{CC09AB37-64CB-44B0-8EA6-77154A1E9F8A}" srcOrd="10" destOrd="0" presId="urn:microsoft.com/office/officeart/2005/8/layout/list1"/>
    <dgm:cxn modelId="{F586DB5E-F25B-4036-8CF2-9F8A90D9D1F9}" type="presParOf" srcId="{EBD8D495-0E96-4DB4-9E4A-4353BFF7CE32}" destId="{4E3C6C25-014C-4426-B15D-EBC42B6D2AFB}" srcOrd="11" destOrd="0" presId="urn:microsoft.com/office/officeart/2005/8/layout/list1"/>
    <dgm:cxn modelId="{BA3E0085-6291-4C4D-93CD-5BBB16956C77}" type="presParOf" srcId="{EBD8D495-0E96-4DB4-9E4A-4353BFF7CE32}" destId="{99980167-E8BB-468C-AD7C-266D9C55DA5C}" srcOrd="12" destOrd="0" presId="urn:microsoft.com/office/officeart/2005/8/layout/list1"/>
    <dgm:cxn modelId="{27582832-9470-4008-94DD-983271088B0C}" type="presParOf" srcId="{99980167-E8BB-468C-AD7C-266D9C55DA5C}" destId="{C421E92B-5CB6-4A12-91A9-500BF481F252}" srcOrd="0" destOrd="0" presId="urn:microsoft.com/office/officeart/2005/8/layout/list1"/>
    <dgm:cxn modelId="{BB2A4AF1-05D4-4FF5-B240-20A9699C57DE}" type="presParOf" srcId="{99980167-E8BB-468C-AD7C-266D9C55DA5C}" destId="{761FE900-1E23-4BC1-8377-D4BC9144E1FD}" srcOrd="1" destOrd="0" presId="urn:microsoft.com/office/officeart/2005/8/layout/list1"/>
    <dgm:cxn modelId="{55D8AE84-EF3B-4CD8-AF0E-E651B08C7051}" type="presParOf" srcId="{EBD8D495-0E96-4DB4-9E4A-4353BFF7CE32}" destId="{D7C93527-C38F-4DF4-8CA8-8547632C2A16}" srcOrd="13" destOrd="0" presId="urn:microsoft.com/office/officeart/2005/8/layout/list1"/>
    <dgm:cxn modelId="{14721F3C-0B1B-46D3-B90E-5B0B9F14C8D1}" type="presParOf" srcId="{EBD8D495-0E96-4DB4-9E4A-4353BFF7CE32}" destId="{4875F448-915E-408E-B5E7-D7D9BEC6FF7B}" srcOrd="14" destOrd="0" presId="urn:microsoft.com/office/officeart/2005/8/layout/list1"/>
    <dgm:cxn modelId="{81DB2F41-7202-4671-B204-BCDB7B6061DE}" type="presParOf" srcId="{EBD8D495-0E96-4DB4-9E4A-4353BFF7CE32}" destId="{BEB71084-4E8B-46F1-89BC-37C8F28E76B6}" srcOrd="15" destOrd="0" presId="urn:microsoft.com/office/officeart/2005/8/layout/list1"/>
    <dgm:cxn modelId="{7BDD1539-2C60-4FDD-A026-B1A7F685153F}" type="presParOf" srcId="{EBD8D495-0E96-4DB4-9E4A-4353BFF7CE32}" destId="{97EF68F8-6970-45A7-870D-67B175A63E65}" srcOrd="16" destOrd="0" presId="urn:microsoft.com/office/officeart/2005/8/layout/list1"/>
    <dgm:cxn modelId="{70D745A2-F855-40DF-A659-90557CD0D0A2}" type="presParOf" srcId="{97EF68F8-6970-45A7-870D-67B175A63E65}" destId="{0D1008F5-1C40-453C-A4DE-6C6965887395}" srcOrd="0" destOrd="0" presId="urn:microsoft.com/office/officeart/2005/8/layout/list1"/>
    <dgm:cxn modelId="{E9557509-FB8B-4333-86EC-47C7D009C7DB}" type="presParOf" srcId="{97EF68F8-6970-45A7-870D-67B175A63E65}" destId="{7383C0AE-441C-44C1-B925-E98B4F50A501}" srcOrd="1" destOrd="0" presId="urn:microsoft.com/office/officeart/2005/8/layout/list1"/>
    <dgm:cxn modelId="{73BC8B3B-AA6A-4C9D-BB0C-7B0EDA9A44FB}" type="presParOf" srcId="{EBD8D495-0E96-4DB4-9E4A-4353BFF7CE32}" destId="{CC3FBD5C-C983-4028-976D-794C91614609}" srcOrd="17" destOrd="0" presId="urn:microsoft.com/office/officeart/2005/8/layout/list1"/>
    <dgm:cxn modelId="{9519FDF4-E14D-443C-A3DC-A574B050157B}" type="presParOf" srcId="{EBD8D495-0E96-4DB4-9E4A-4353BFF7CE32}" destId="{F2796EA6-9476-4AAD-8428-3EDA72F95C1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072018-300B-4644-B96A-9437A3A791E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5E554F28-EEFB-4A31-85C1-BD2126DA46EB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Interview Difficulty</a:t>
          </a:r>
          <a:r>
            <a:rPr lang="en-CA" sz="2000" dirty="0">
              <a:latin typeface="Bahnschrift" panose="020B0502040204020203" pitchFamily="34" charset="0"/>
            </a:rPr>
            <a:t>			                 Hard to get their defenses lowered</a:t>
          </a:r>
        </a:p>
      </dgm:t>
    </dgm:pt>
    <dgm:pt modelId="{87DAB579-D946-4E77-AE92-34F00F69FAE5}" type="parTrans" cxnId="{62905AAD-993F-4D5C-8275-964DB579E52F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4D7CD939-331C-4F9E-8587-46B886881A84}" type="sibTrans" cxnId="{62905AAD-993F-4D5C-8275-964DB579E52F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D769CC8F-2B17-4688-AF5A-86DACFF41738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Methods Interviewed</a:t>
          </a:r>
          <a:r>
            <a:rPr lang="en-CA" sz="2000" dirty="0">
              <a:latin typeface="Bahnschrift" panose="020B0502040204020203" pitchFamily="34" charset="0"/>
            </a:rPr>
            <a:t>			                   In person, telephone</a:t>
          </a:r>
        </a:p>
      </dgm:t>
    </dgm:pt>
    <dgm:pt modelId="{6C94B9B1-94F4-46AB-9908-29FB2D7ED816}" type="parTrans" cxnId="{933D72F9-62AC-4140-8385-28CE1ABCAE73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5AEC193A-A6F1-4B48-9A50-AB6E7A7FBA29}" type="sibTrans" cxnId="{933D72F9-62AC-4140-8385-28CE1ABCAE73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94822F5F-0334-4677-A0F8-992C5754924B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Key Points</a:t>
          </a:r>
          <a:r>
            <a:rPr lang="en-CA" sz="2000" dirty="0">
              <a:latin typeface="Bahnschrift" panose="020B0502040204020203" pitchFamily="34" charset="0"/>
            </a:rPr>
            <a:t>			 	                               Do not force a bidding war OR schedule them</a:t>
          </a:r>
        </a:p>
      </dgm:t>
    </dgm:pt>
    <dgm:pt modelId="{32B5EEBF-FD49-4D12-A790-2A506A6F9674}" type="parTrans" cxnId="{8ED4DEE6-4559-4AAA-8C6F-B273CD7CAC32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9B61ED8A-85C0-41D1-85FE-261F517AA2D7}" type="sibTrans" cxnId="{8ED4DEE6-4559-4AAA-8C6F-B273CD7CAC32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A607A212-6356-4AE5-8AC1-2E244CD44732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Number Interviewed</a:t>
          </a:r>
          <a:r>
            <a:rPr lang="en-CA" sz="2000" dirty="0">
              <a:latin typeface="Bahnschrift" panose="020B0502040204020203" pitchFamily="34" charset="0"/>
            </a:rPr>
            <a:t>			                Ten</a:t>
          </a:r>
        </a:p>
      </dgm:t>
    </dgm:pt>
    <dgm:pt modelId="{AC4247D8-1795-401A-832D-DA35233B1DA3}" type="parTrans" cxnId="{10BE115B-B87B-4A51-91B3-3C44EEF14E14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F1EE7354-5E45-49A3-80A4-47BD7C2A61FB}" type="sibTrans" cxnId="{10BE115B-B87B-4A51-91B3-3C44EEF14E14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400AE2AB-E5FD-4BB2-915D-5E42B5D20E6A}">
      <dgm:prSet phldrT="[Text]" custT="1"/>
      <dgm:spPr/>
      <dgm:t>
        <a:bodyPr/>
        <a:lstStyle/>
        <a:p>
          <a:r>
            <a:rPr lang="en-CA" sz="2000" u="sng" dirty="0">
              <a:latin typeface="Bahnschrift" panose="020B0502040204020203" pitchFamily="34" charset="0"/>
            </a:rPr>
            <a:t>How did it change us?</a:t>
          </a:r>
          <a:r>
            <a:rPr lang="en-CA" sz="2000" dirty="0">
              <a:latin typeface="Bahnschrift" panose="020B0502040204020203" pitchFamily="34" charset="0"/>
            </a:rPr>
            <a:t>			               Pivoted on scheduling and pricing</a:t>
          </a:r>
        </a:p>
      </dgm:t>
    </dgm:pt>
    <dgm:pt modelId="{FEA8D8CC-DCC0-49F8-9717-3D70D85E4964}" type="parTrans" cxnId="{AFC7D94C-505B-425B-A4A2-7559B00DC886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18E5D80E-AE3D-4CCF-8B58-D2376BD9462F}" type="sibTrans" cxnId="{AFC7D94C-505B-425B-A4A2-7559B00DC886}">
      <dgm:prSet/>
      <dgm:spPr/>
      <dgm:t>
        <a:bodyPr/>
        <a:lstStyle/>
        <a:p>
          <a:endParaRPr lang="en-CA" sz="2000">
            <a:latin typeface="Bahnschrift" panose="020B0502040204020203" pitchFamily="34" charset="0"/>
          </a:endParaRPr>
        </a:p>
      </dgm:t>
    </dgm:pt>
    <dgm:pt modelId="{EBD8D495-0E96-4DB4-9E4A-4353BFF7CE32}" type="pres">
      <dgm:prSet presAssocID="{DC072018-300B-4644-B96A-9437A3A791E3}" presName="linear" presStyleCnt="0">
        <dgm:presLayoutVars>
          <dgm:dir/>
          <dgm:animLvl val="lvl"/>
          <dgm:resizeHandles val="exact"/>
        </dgm:presLayoutVars>
      </dgm:prSet>
      <dgm:spPr/>
    </dgm:pt>
    <dgm:pt modelId="{EB27FD0E-B199-49C6-82C6-1C8AE16DDC10}" type="pres">
      <dgm:prSet presAssocID="{5E554F28-EEFB-4A31-85C1-BD2126DA46EB}" presName="parentLin" presStyleCnt="0"/>
      <dgm:spPr/>
    </dgm:pt>
    <dgm:pt modelId="{76EE7E11-0E09-43D2-AA4F-D4D72F985B1D}" type="pres">
      <dgm:prSet presAssocID="{5E554F28-EEFB-4A31-85C1-BD2126DA46EB}" presName="parentLeftMargin" presStyleLbl="node1" presStyleIdx="0" presStyleCnt="5"/>
      <dgm:spPr/>
    </dgm:pt>
    <dgm:pt modelId="{F61ECF3E-A083-4104-B030-5435E612683B}" type="pres">
      <dgm:prSet presAssocID="{5E554F28-EEFB-4A31-85C1-BD2126DA46E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7A11E5-5AF2-42C0-B9DA-EC52E479AB25}" type="pres">
      <dgm:prSet presAssocID="{5E554F28-EEFB-4A31-85C1-BD2126DA46EB}" presName="negativeSpace" presStyleCnt="0"/>
      <dgm:spPr/>
    </dgm:pt>
    <dgm:pt modelId="{BAD323B9-45A8-4D88-8FAF-6ABDFA271498}" type="pres">
      <dgm:prSet presAssocID="{5E554F28-EEFB-4A31-85C1-BD2126DA46EB}" presName="childText" presStyleLbl="conFgAcc1" presStyleIdx="0" presStyleCnt="5">
        <dgm:presLayoutVars>
          <dgm:bulletEnabled val="1"/>
        </dgm:presLayoutVars>
      </dgm:prSet>
      <dgm:spPr/>
    </dgm:pt>
    <dgm:pt modelId="{2C71FB1C-8D79-4C01-A86D-CE936251A4C9}" type="pres">
      <dgm:prSet presAssocID="{4D7CD939-331C-4F9E-8587-46B886881A84}" presName="spaceBetweenRectangles" presStyleCnt="0"/>
      <dgm:spPr/>
    </dgm:pt>
    <dgm:pt modelId="{33DCAD51-2A77-4183-B094-796492766815}" type="pres">
      <dgm:prSet presAssocID="{A607A212-6356-4AE5-8AC1-2E244CD44732}" presName="parentLin" presStyleCnt="0"/>
      <dgm:spPr/>
    </dgm:pt>
    <dgm:pt modelId="{759A3BD6-8828-4996-8FD1-47F571F01669}" type="pres">
      <dgm:prSet presAssocID="{A607A212-6356-4AE5-8AC1-2E244CD44732}" presName="parentLeftMargin" presStyleLbl="node1" presStyleIdx="0" presStyleCnt="5"/>
      <dgm:spPr/>
    </dgm:pt>
    <dgm:pt modelId="{21818339-1B28-4A5B-B2BE-A4A02AD0068D}" type="pres">
      <dgm:prSet presAssocID="{A607A212-6356-4AE5-8AC1-2E244CD4473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35515E9-7382-4DE0-B04F-11F2F62CB749}" type="pres">
      <dgm:prSet presAssocID="{A607A212-6356-4AE5-8AC1-2E244CD44732}" presName="negativeSpace" presStyleCnt="0"/>
      <dgm:spPr/>
    </dgm:pt>
    <dgm:pt modelId="{F184E30A-0D08-4968-A5B2-CD6F9E2EEBB2}" type="pres">
      <dgm:prSet presAssocID="{A607A212-6356-4AE5-8AC1-2E244CD44732}" presName="childText" presStyleLbl="conFgAcc1" presStyleIdx="1" presStyleCnt="5">
        <dgm:presLayoutVars>
          <dgm:bulletEnabled val="1"/>
        </dgm:presLayoutVars>
      </dgm:prSet>
      <dgm:spPr/>
    </dgm:pt>
    <dgm:pt modelId="{20A08A3C-5583-4C0A-90C0-2C894D7E3835}" type="pres">
      <dgm:prSet presAssocID="{F1EE7354-5E45-49A3-80A4-47BD7C2A61FB}" presName="spaceBetweenRectangles" presStyleCnt="0"/>
      <dgm:spPr/>
    </dgm:pt>
    <dgm:pt modelId="{0A338F4C-DB62-4E0C-AF4D-E0172740DCC3}" type="pres">
      <dgm:prSet presAssocID="{D769CC8F-2B17-4688-AF5A-86DACFF41738}" presName="parentLin" presStyleCnt="0"/>
      <dgm:spPr/>
    </dgm:pt>
    <dgm:pt modelId="{1E86A23D-D31B-406C-955F-8FEF3B47C480}" type="pres">
      <dgm:prSet presAssocID="{D769CC8F-2B17-4688-AF5A-86DACFF41738}" presName="parentLeftMargin" presStyleLbl="node1" presStyleIdx="1" presStyleCnt="5"/>
      <dgm:spPr/>
    </dgm:pt>
    <dgm:pt modelId="{8D17F1EF-02EE-461F-9774-C9274CAECC0C}" type="pres">
      <dgm:prSet presAssocID="{D769CC8F-2B17-4688-AF5A-86DACFF4173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FFBDA4-C425-4742-AC00-B2C6B26F4429}" type="pres">
      <dgm:prSet presAssocID="{D769CC8F-2B17-4688-AF5A-86DACFF41738}" presName="negativeSpace" presStyleCnt="0"/>
      <dgm:spPr/>
    </dgm:pt>
    <dgm:pt modelId="{CC09AB37-64CB-44B0-8EA6-77154A1E9F8A}" type="pres">
      <dgm:prSet presAssocID="{D769CC8F-2B17-4688-AF5A-86DACFF41738}" presName="childText" presStyleLbl="conFgAcc1" presStyleIdx="2" presStyleCnt="5">
        <dgm:presLayoutVars>
          <dgm:bulletEnabled val="1"/>
        </dgm:presLayoutVars>
      </dgm:prSet>
      <dgm:spPr/>
    </dgm:pt>
    <dgm:pt modelId="{4E3C6C25-014C-4426-B15D-EBC42B6D2AFB}" type="pres">
      <dgm:prSet presAssocID="{5AEC193A-A6F1-4B48-9A50-AB6E7A7FBA29}" presName="spaceBetweenRectangles" presStyleCnt="0"/>
      <dgm:spPr/>
    </dgm:pt>
    <dgm:pt modelId="{99980167-E8BB-468C-AD7C-266D9C55DA5C}" type="pres">
      <dgm:prSet presAssocID="{94822F5F-0334-4677-A0F8-992C5754924B}" presName="parentLin" presStyleCnt="0"/>
      <dgm:spPr/>
    </dgm:pt>
    <dgm:pt modelId="{C421E92B-5CB6-4A12-91A9-500BF481F252}" type="pres">
      <dgm:prSet presAssocID="{94822F5F-0334-4677-A0F8-992C5754924B}" presName="parentLeftMargin" presStyleLbl="node1" presStyleIdx="2" presStyleCnt="5"/>
      <dgm:spPr/>
    </dgm:pt>
    <dgm:pt modelId="{761FE900-1E23-4BC1-8377-D4BC9144E1FD}" type="pres">
      <dgm:prSet presAssocID="{94822F5F-0334-4677-A0F8-992C575492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C93527-C38F-4DF4-8CA8-8547632C2A16}" type="pres">
      <dgm:prSet presAssocID="{94822F5F-0334-4677-A0F8-992C5754924B}" presName="negativeSpace" presStyleCnt="0"/>
      <dgm:spPr/>
    </dgm:pt>
    <dgm:pt modelId="{4875F448-915E-408E-B5E7-D7D9BEC6FF7B}" type="pres">
      <dgm:prSet presAssocID="{94822F5F-0334-4677-A0F8-992C5754924B}" presName="childText" presStyleLbl="conFgAcc1" presStyleIdx="3" presStyleCnt="5">
        <dgm:presLayoutVars>
          <dgm:bulletEnabled val="1"/>
        </dgm:presLayoutVars>
      </dgm:prSet>
      <dgm:spPr/>
    </dgm:pt>
    <dgm:pt modelId="{BEB71084-4E8B-46F1-89BC-37C8F28E76B6}" type="pres">
      <dgm:prSet presAssocID="{9B61ED8A-85C0-41D1-85FE-261F517AA2D7}" presName="spaceBetweenRectangles" presStyleCnt="0"/>
      <dgm:spPr/>
    </dgm:pt>
    <dgm:pt modelId="{97EF68F8-6970-45A7-870D-67B175A63E65}" type="pres">
      <dgm:prSet presAssocID="{400AE2AB-E5FD-4BB2-915D-5E42B5D20E6A}" presName="parentLin" presStyleCnt="0"/>
      <dgm:spPr/>
    </dgm:pt>
    <dgm:pt modelId="{0D1008F5-1C40-453C-A4DE-6C6965887395}" type="pres">
      <dgm:prSet presAssocID="{400AE2AB-E5FD-4BB2-915D-5E42B5D20E6A}" presName="parentLeftMargin" presStyleLbl="node1" presStyleIdx="3" presStyleCnt="5"/>
      <dgm:spPr/>
    </dgm:pt>
    <dgm:pt modelId="{7383C0AE-441C-44C1-B925-E98B4F50A501}" type="pres">
      <dgm:prSet presAssocID="{400AE2AB-E5FD-4BB2-915D-5E42B5D20E6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C3FBD5C-C983-4028-976D-794C91614609}" type="pres">
      <dgm:prSet presAssocID="{400AE2AB-E5FD-4BB2-915D-5E42B5D20E6A}" presName="negativeSpace" presStyleCnt="0"/>
      <dgm:spPr/>
    </dgm:pt>
    <dgm:pt modelId="{F2796EA6-9476-4AAD-8428-3EDA72F95C12}" type="pres">
      <dgm:prSet presAssocID="{400AE2AB-E5FD-4BB2-915D-5E42B5D20E6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F99CD05-E0F5-4D7A-873F-4E4D8100FF2D}" type="presOf" srcId="{94822F5F-0334-4677-A0F8-992C5754924B}" destId="{761FE900-1E23-4BC1-8377-D4BC9144E1FD}" srcOrd="1" destOrd="0" presId="urn:microsoft.com/office/officeart/2005/8/layout/list1"/>
    <dgm:cxn modelId="{10BE115B-B87B-4A51-91B3-3C44EEF14E14}" srcId="{DC072018-300B-4644-B96A-9437A3A791E3}" destId="{A607A212-6356-4AE5-8AC1-2E244CD44732}" srcOrd="1" destOrd="0" parTransId="{AC4247D8-1795-401A-832D-DA35233B1DA3}" sibTransId="{F1EE7354-5E45-49A3-80A4-47BD7C2A61FB}"/>
    <dgm:cxn modelId="{34FAA661-C42C-45FA-ADDD-E8127F68BEA4}" type="presOf" srcId="{94822F5F-0334-4677-A0F8-992C5754924B}" destId="{C421E92B-5CB6-4A12-91A9-500BF481F252}" srcOrd="0" destOrd="0" presId="urn:microsoft.com/office/officeart/2005/8/layout/list1"/>
    <dgm:cxn modelId="{0F9C174C-0A6B-49AE-B83F-E30B7081B9FF}" type="presOf" srcId="{DC072018-300B-4644-B96A-9437A3A791E3}" destId="{EBD8D495-0E96-4DB4-9E4A-4353BFF7CE32}" srcOrd="0" destOrd="0" presId="urn:microsoft.com/office/officeart/2005/8/layout/list1"/>
    <dgm:cxn modelId="{AFC7D94C-505B-425B-A4A2-7559B00DC886}" srcId="{DC072018-300B-4644-B96A-9437A3A791E3}" destId="{400AE2AB-E5FD-4BB2-915D-5E42B5D20E6A}" srcOrd="4" destOrd="0" parTransId="{FEA8D8CC-DCC0-49F8-9717-3D70D85E4964}" sibTransId="{18E5D80E-AE3D-4CCF-8B58-D2376BD9462F}"/>
    <dgm:cxn modelId="{BA928394-51DF-4762-A388-845C0F4EE3A3}" type="presOf" srcId="{5E554F28-EEFB-4A31-85C1-BD2126DA46EB}" destId="{76EE7E11-0E09-43D2-AA4F-D4D72F985B1D}" srcOrd="0" destOrd="0" presId="urn:microsoft.com/office/officeart/2005/8/layout/list1"/>
    <dgm:cxn modelId="{17EF39A5-CAA0-4A23-9D05-A8E565383CC0}" type="presOf" srcId="{A607A212-6356-4AE5-8AC1-2E244CD44732}" destId="{759A3BD6-8828-4996-8FD1-47F571F01669}" srcOrd="0" destOrd="0" presId="urn:microsoft.com/office/officeart/2005/8/layout/list1"/>
    <dgm:cxn modelId="{62905AAD-993F-4D5C-8275-964DB579E52F}" srcId="{DC072018-300B-4644-B96A-9437A3A791E3}" destId="{5E554F28-EEFB-4A31-85C1-BD2126DA46EB}" srcOrd="0" destOrd="0" parTransId="{87DAB579-D946-4E77-AE92-34F00F69FAE5}" sibTransId="{4D7CD939-331C-4F9E-8587-46B886881A84}"/>
    <dgm:cxn modelId="{3F042FAE-3BC7-4AA4-BC76-71C1AD0C5FA9}" type="presOf" srcId="{A607A212-6356-4AE5-8AC1-2E244CD44732}" destId="{21818339-1B28-4A5B-B2BE-A4A02AD0068D}" srcOrd="1" destOrd="0" presId="urn:microsoft.com/office/officeart/2005/8/layout/list1"/>
    <dgm:cxn modelId="{3D86DBC6-9B20-4B15-BB4D-25715C30C84A}" type="presOf" srcId="{D769CC8F-2B17-4688-AF5A-86DACFF41738}" destId="{1E86A23D-D31B-406C-955F-8FEF3B47C480}" srcOrd="0" destOrd="0" presId="urn:microsoft.com/office/officeart/2005/8/layout/list1"/>
    <dgm:cxn modelId="{89D0F0C9-A485-4A33-B3CA-F976BAD4CA40}" type="presOf" srcId="{400AE2AB-E5FD-4BB2-915D-5E42B5D20E6A}" destId="{7383C0AE-441C-44C1-B925-E98B4F50A501}" srcOrd="1" destOrd="0" presId="urn:microsoft.com/office/officeart/2005/8/layout/list1"/>
    <dgm:cxn modelId="{AA93E7E2-0D07-4E60-A328-558BBC62A467}" type="presOf" srcId="{400AE2AB-E5FD-4BB2-915D-5E42B5D20E6A}" destId="{0D1008F5-1C40-453C-A4DE-6C6965887395}" srcOrd="0" destOrd="0" presId="urn:microsoft.com/office/officeart/2005/8/layout/list1"/>
    <dgm:cxn modelId="{8ED4DEE6-4559-4AAA-8C6F-B273CD7CAC32}" srcId="{DC072018-300B-4644-B96A-9437A3A791E3}" destId="{94822F5F-0334-4677-A0F8-992C5754924B}" srcOrd="3" destOrd="0" parTransId="{32B5EEBF-FD49-4D12-A790-2A506A6F9674}" sibTransId="{9B61ED8A-85C0-41D1-85FE-261F517AA2D7}"/>
    <dgm:cxn modelId="{D227DBED-E5E1-4CB6-908E-A93851C2BBCF}" type="presOf" srcId="{5E554F28-EEFB-4A31-85C1-BD2126DA46EB}" destId="{F61ECF3E-A083-4104-B030-5435E612683B}" srcOrd="1" destOrd="0" presId="urn:microsoft.com/office/officeart/2005/8/layout/list1"/>
    <dgm:cxn modelId="{6EC04FEE-D88B-47DD-BD2F-55F8F7892E46}" type="presOf" srcId="{D769CC8F-2B17-4688-AF5A-86DACFF41738}" destId="{8D17F1EF-02EE-461F-9774-C9274CAECC0C}" srcOrd="1" destOrd="0" presId="urn:microsoft.com/office/officeart/2005/8/layout/list1"/>
    <dgm:cxn modelId="{933D72F9-62AC-4140-8385-28CE1ABCAE73}" srcId="{DC072018-300B-4644-B96A-9437A3A791E3}" destId="{D769CC8F-2B17-4688-AF5A-86DACFF41738}" srcOrd="2" destOrd="0" parTransId="{6C94B9B1-94F4-46AB-9908-29FB2D7ED816}" sibTransId="{5AEC193A-A6F1-4B48-9A50-AB6E7A7FBA29}"/>
    <dgm:cxn modelId="{1506FE19-6477-4EBA-9C6A-D44F859A7019}" type="presParOf" srcId="{EBD8D495-0E96-4DB4-9E4A-4353BFF7CE32}" destId="{EB27FD0E-B199-49C6-82C6-1C8AE16DDC10}" srcOrd="0" destOrd="0" presId="urn:microsoft.com/office/officeart/2005/8/layout/list1"/>
    <dgm:cxn modelId="{2D0BD5E4-2B2E-40F5-92A1-047EF6398520}" type="presParOf" srcId="{EB27FD0E-B199-49C6-82C6-1C8AE16DDC10}" destId="{76EE7E11-0E09-43D2-AA4F-D4D72F985B1D}" srcOrd="0" destOrd="0" presId="urn:microsoft.com/office/officeart/2005/8/layout/list1"/>
    <dgm:cxn modelId="{FADC7F2B-9F7E-417C-8BF7-4DD7B2DCF4A3}" type="presParOf" srcId="{EB27FD0E-B199-49C6-82C6-1C8AE16DDC10}" destId="{F61ECF3E-A083-4104-B030-5435E612683B}" srcOrd="1" destOrd="0" presId="urn:microsoft.com/office/officeart/2005/8/layout/list1"/>
    <dgm:cxn modelId="{AD13148E-B3DF-43B5-BD4A-0A1D27271515}" type="presParOf" srcId="{EBD8D495-0E96-4DB4-9E4A-4353BFF7CE32}" destId="{577A11E5-5AF2-42C0-B9DA-EC52E479AB25}" srcOrd="1" destOrd="0" presId="urn:microsoft.com/office/officeart/2005/8/layout/list1"/>
    <dgm:cxn modelId="{F9CC7408-5006-4F93-A4D5-61E59C9565B1}" type="presParOf" srcId="{EBD8D495-0E96-4DB4-9E4A-4353BFF7CE32}" destId="{BAD323B9-45A8-4D88-8FAF-6ABDFA271498}" srcOrd="2" destOrd="0" presId="urn:microsoft.com/office/officeart/2005/8/layout/list1"/>
    <dgm:cxn modelId="{1D59861D-CF56-42DC-B905-9D48461053F4}" type="presParOf" srcId="{EBD8D495-0E96-4DB4-9E4A-4353BFF7CE32}" destId="{2C71FB1C-8D79-4C01-A86D-CE936251A4C9}" srcOrd="3" destOrd="0" presId="urn:microsoft.com/office/officeart/2005/8/layout/list1"/>
    <dgm:cxn modelId="{83AEA602-CAA4-4DF0-850C-61C9B536E9E0}" type="presParOf" srcId="{EBD8D495-0E96-4DB4-9E4A-4353BFF7CE32}" destId="{33DCAD51-2A77-4183-B094-796492766815}" srcOrd="4" destOrd="0" presId="urn:microsoft.com/office/officeart/2005/8/layout/list1"/>
    <dgm:cxn modelId="{D7A11900-3AEA-4992-9318-196F44E729A2}" type="presParOf" srcId="{33DCAD51-2A77-4183-B094-796492766815}" destId="{759A3BD6-8828-4996-8FD1-47F571F01669}" srcOrd="0" destOrd="0" presId="urn:microsoft.com/office/officeart/2005/8/layout/list1"/>
    <dgm:cxn modelId="{1867AB8D-D308-4E7F-B515-EA3E59304A43}" type="presParOf" srcId="{33DCAD51-2A77-4183-B094-796492766815}" destId="{21818339-1B28-4A5B-B2BE-A4A02AD0068D}" srcOrd="1" destOrd="0" presId="urn:microsoft.com/office/officeart/2005/8/layout/list1"/>
    <dgm:cxn modelId="{B6773C50-97D8-4979-B26C-056CD319F4DD}" type="presParOf" srcId="{EBD8D495-0E96-4DB4-9E4A-4353BFF7CE32}" destId="{A35515E9-7382-4DE0-B04F-11F2F62CB749}" srcOrd="5" destOrd="0" presId="urn:microsoft.com/office/officeart/2005/8/layout/list1"/>
    <dgm:cxn modelId="{A84AD09C-5E8D-4D9C-A6BB-240C73F7F6A6}" type="presParOf" srcId="{EBD8D495-0E96-4DB4-9E4A-4353BFF7CE32}" destId="{F184E30A-0D08-4968-A5B2-CD6F9E2EEBB2}" srcOrd="6" destOrd="0" presId="urn:microsoft.com/office/officeart/2005/8/layout/list1"/>
    <dgm:cxn modelId="{62260768-FCE2-4FA9-ACF0-3442A7333F6A}" type="presParOf" srcId="{EBD8D495-0E96-4DB4-9E4A-4353BFF7CE32}" destId="{20A08A3C-5583-4C0A-90C0-2C894D7E3835}" srcOrd="7" destOrd="0" presId="urn:microsoft.com/office/officeart/2005/8/layout/list1"/>
    <dgm:cxn modelId="{3B75AB15-F592-433A-A0D9-1A7269C78116}" type="presParOf" srcId="{EBD8D495-0E96-4DB4-9E4A-4353BFF7CE32}" destId="{0A338F4C-DB62-4E0C-AF4D-E0172740DCC3}" srcOrd="8" destOrd="0" presId="urn:microsoft.com/office/officeart/2005/8/layout/list1"/>
    <dgm:cxn modelId="{D1ECB5AD-DFB7-43CF-BBCD-A05D735A3C3B}" type="presParOf" srcId="{0A338F4C-DB62-4E0C-AF4D-E0172740DCC3}" destId="{1E86A23D-D31B-406C-955F-8FEF3B47C480}" srcOrd="0" destOrd="0" presId="urn:microsoft.com/office/officeart/2005/8/layout/list1"/>
    <dgm:cxn modelId="{21741AE4-4FA9-4909-8F8E-1ACC8222CC51}" type="presParOf" srcId="{0A338F4C-DB62-4E0C-AF4D-E0172740DCC3}" destId="{8D17F1EF-02EE-461F-9774-C9274CAECC0C}" srcOrd="1" destOrd="0" presId="urn:microsoft.com/office/officeart/2005/8/layout/list1"/>
    <dgm:cxn modelId="{72B51B0A-95C0-4F18-AC96-3EB6CEBDE814}" type="presParOf" srcId="{EBD8D495-0E96-4DB4-9E4A-4353BFF7CE32}" destId="{74FFBDA4-C425-4742-AC00-B2C6B26F4429}" srcOrd="9" destOrd="0" presId="urn:microsoft.com/office/officeart/2005/8/layout/list1"/>
    <dgm:cxn modelId="{800F69EE-CC8D-4173-87E6-6444A18086B3}" type="presParOf" srcId="{EBD8D495-0E96-4DB4-9E4A-4353BFF7CE32}" destId="{CC09AB37-64CB-44B0-8EA6-77154A1E9F8A}" srcOrd="10" destOrd="0" presId="urn:microsoft.com/office/officeart/2005/8/layout/list1"/>
    <dgm:cxn modelId="{F586DB5E-F25B-4036-8CF2-9F8A90D9D1F9}" type="presParOf" srcId="{EBD8D495-0E96-4DB4-9E4A-4353BFF7CE32}" destId="{4E3C6C25-014C-4426-B15D-EBC42B6D2AFB}" srcOrd="11" destOrd="0" presId="urn:microsoft.com/office/officeart/2005/8/layout/list1"/>
    <dgm:cxn modelId="{BA3E0085-6291-4C4D-93CD-5BBB16956C77}" type="presParOf" srcId="{EBD8D495-0E96-4DB4-9E4A-4353BFF7CE32}" destId="{99980167-E8BB-468C-AD7C-266D9C55DA5C}" srcOrd="12" destOrd="0" presId="urn:microsoft.com/office/officeart/2005/8/layout/list1"/>
    <dgm:cxn modelId="{27582832-9470-4008-94DD-983271088B0C}" type="presParOf" srcId="{99980167-E8BB-468C-AD7C-266D9C55DA5C}" destId="{C421E92B-5CB6-4A12-91A9-500BF481F252}" srcOrd="0" destOrd="0" presId="urn:microsoft.com/office/officeart/2005/8/layout/list1"/>
    <dgm:cxn modelId="{BB2A4AF1-05D4-4FF5-B240-20A9699C57DE}" type="presParOf" srcId="{99980167-E8BB-468C-AD7C-266D9C55DA5C}" destId="{761FE900-1E23-4BC1-8377-D4BC9144E1FD}" srcOrd="1" destOrd="0" presId="urn:microsoft.com/office/officeart/2005/8/layout/list1"/>
    <dgm:cxn modelId="{55D8AE84-EF3B-4CD8-AF0E-E651B08C7051}" type="presParOf" srcId="{EBD8D495-0E96-4DB4-9E4A-4353BFF7CE32}" destId="{D7C93527-C38F-4DF4-8CA8-8547632C2A16}" srcOrd="13" destOrd="0" presId="urn:microsoft.com/office/officeart/2005/8/layout/list1"/>
    <dgm:cxn modelId="{14721F3C-0B1B-46D3-B90E-5B0B9F14C8D1}" type="presParOf" srcId="{EBD8D495-0E96-4DB4-9E4A-4353BFF7CE32}" destId="{4875F448-915E-408E-B5E7-D7D9BEC6FF7B}" srcOrd="14" destOrd="0" presId="urn:microsoft.com/office/officeart/2005/8/layout/list1"/>
    <dgm:cxn modelId="{81DB2F41-7202-4671-B204-BCDB7B6061DE}" type="presParOf" srcId="{EBD8D495-0E96-4DB4-9E4A-4353BFF7CE32}" destId="{BEB71084-4E8B-46F1-89BC-37C8F28E76B6}" srcOrd="15" destOrd="0" presId="urn:microsoft.com/office/officeart/2005/8/layout/list1"/>
    <dgm:cxn modelId="{7BDD1539-2C60-4FDD-A026-B1A7F685153F}" type="presParOf" srcId="{EBD8D495-0E96-4DB4-9E4A-4353BFF7CE32}" destId="{97EF68F8-6970-45A7-870D-67B175A63E65}" srcOrd="16" destOrd="0" presId="urn:microsoft.com/office/officeart/2005/8/layout/list1"/>
    <dgm:cxn modelId="{70D745A2-F855-40DF-A659-90557CD0D0A2}" type="presParOf" srcId="{97EF68F8-6970-45A7-870D-67B175A63E65}" destId="{0D1008F5-1C40-453C-A4DE-6C6965887395}" srcOrd="0" destOrd="0" presId="urn:microsoft.com/office/officeart/2005/8/layout/list1"/>
    <dgm:cxn modelId="{E9557509-FB8B-4333-86EC-47C7D009C7DB}" type="presParOf" srcId="{97EF68F8-6970-45A7-870D-67B175A63E65}" destId="{7383C0AE-441C-44C1-B925-E98B4F50A501}" srcOrd="1" destOrd="0" presId="urn:microsoft.com/office/officeart/2005/8/layout/list1"/>
    <dgm:cxn modelId="{73BC8B3B-AA6A-4C9D-BB0C-7B0EDA9A44FB}" type="presParOf" srcId="{EBD8D495-0E96-4DB4-9E4A-4353BFF7CE32}" destId="{CC3FBD5C-C983-4028-976D-794C91614609}" srcOrd="17" destOrd="0" presId="urn:microsoft.com/office/officeart/2005/8/layout/list1"/>
    <dgm:cxn modelId="{9519FDF4-E14D-443C-A3DC-A574B050157B}" type="presParOf" srcId="{EBD8D495-0E96-4DB4-9E4A-4353BFF7CE32}" destId="{F2796EA6-9476-4AAD-8428-3EDA72F95C1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0A914D-187D-4094-9AAB-275E43DF9680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E4775B-A804-4895-A701-5294221FCA2B}">
      <dgm:prSet/>
      <dgm:spPr/>
      <dgm:t>
        <a:bodyPr/>
        <a:lstStyle/>
        <a:p>
          <a:r>
            <a:rPr lang="en-US" b="1"/>
            <a:t>Ideas need to be worked on</a:t>
          </a:r>
          <a:endParaRPr lang="en-US"/>
        </a:p>
      </dgm:t>
    </dgm:pt>
    <dgm:pt modelId="{038935ED-ECD8-495B-B5AF-9000CD960A8C}" type="parTrans" cxnId="{83D3E329-8E62-494A-913B-AB5755EAC64B}">
      <dgm:prSet/>
      <dgm:spPr/>
      <dgm:t>
        <a:bodyPr/>
        <a:lstStyle/>
        <a:p>
          <a:endParaRPr lang="en-US"/>
        </a:p>
      </dgm:t>
    </dgm:pt>
    <dgm:pt modelId="{71F4785E-8AC4-44EB-AC6B-F117F95F2C39}" type="sibTrans" cxnId="{83D3E329-8E62-494A-913B-AB5755EAC64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2517315-621D-46C8-89F5-3C6DE2B5E302}">
      <dgm:prSet/>
      <dgm:spPr/>
      <dgm:t>
        <a:bodyPr/>
        <a:lstStyle/>
        <a:p>
          <a:r>
            <a:rPr lang="en-US" b="1"/>
            <a:t>Ask open ended questions</a:t>
          </a:r>
          <a:endParaRPr lang="en-US"/>
        </a:p>
      </dgm:t>
    </dgm:pt>
    <dgm:pt modelId="{2F733B46-A0EB-4102-BF2F-3C9A0F716F6F}" type="parTrans" cxnId="{1E1C4C9D-D075-4925-B02E-2B8BD1EC6760}">
      <dgm:prSet/>
      <dgm:spPr/>
      <dgm:t>
        <a:bodyPr/>
        <a:lstStyle/>
        <a:p>
          <a:endParaRPr lang="en-US"/>
        </a:p>
      </dgm:t>
    </dgm:pt>
    <dgm:pt modelId="{4D163CBB-A8F4-42C1-8043-7A183A2FEE58}" type="sibTrans" cxnId="{1E1C4C9D-D075-4925-B02E-2B8BD1EC676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FAE52A8-4BB8-4697-992E-C6B6B3F6968C}">
      <dgm:prSet/>
      <dgm:spPr/>
      <dgm:t>
        <a:bodyPr/>
        <a:lstStyle/>
        <a:p>
          <a:r>
            <a:rPr lang="en-US" b="1"/>
            <a:t>Get out of the building</a:t>
          </a:r>
          <a:endParaRPr lang="en-US"/>
        </a:p>
      </dgm:t>
    </dgm:pt>
    <dgm:pt modelId="{B019FC2E-8E17-4104-AFDC-44CAA1B85216}" type="parTrans" cxnId="{2682B440-4FFD-472C-A4C2-7932E821D894}">
      <dgm:prSet/>
      <dgm:spPr/>
      <dgm:t>
        <a:bodyPr/>
        <a:lstStyle/>
        <a:p>
          <a:endParaRPr lang="en-US"/>
        </a:p>
      </dgm:t>
    </dgm:pt>
    <dgm:pt modelId="{D9B40F9A-0CBA-422E-9785-65284BD4C0EC}" type="sibTrans" cxnId="{2682B440-4FFD-472C-A4C2-7932E821D8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C8EF462-FEE4-47C1-B77D-BE33CD1961FB}">
      <dgm:prSet/>
      <dgm:spPr/>
      <dgm:t>
        <a:bodyPr/>
        <a:lstStyle/>
        <a:p>
          <a:r>
            <a:rPr lang="en-US" b="1"/>
            <a:t>Pivot when required</a:t>
          </a:r>
          <a:endParaRPr lang="en-US"/>
        </a:p>
      </dgm:t>
    </dgm:pt>
    <dgm:pt modelId="{1CB48D17-D69E-4F61-88AF-75476D0EA2DE}" type="parTrans" cxnId="{C297691D-BB37-43C2-8AD5-6E9FF275BE8F}">
      <dgm:prSet/>
      <dgm:spPr/>
      <dgm:t>
        <a:bodyPr/>
        <a:lstStyle/>
        <a:p>
          <a:endParaRPr lang="en-US"/>
        </a:p>
      </dgm:t>
    </dgm:pt>
    <dgm:pt modelId="{5600F437-83D9-40E5-ADD0-0E8F10EE3795}" type="sibTrans" cxnId="{C297691D-BB37-43C2-8AD5-6E9FF275BE8F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57785F8-828B-4AE7-AB6D-9612B0C83E72}">
      <dgm:prSet/>
      <dgm:spPr/>
      <dgm:t>
        <a:bodyPr/>
        <a:lstStyle/>
        <a:p>
          <a:r>
            <a:rPr lang="en-US" b="1"/>
            <a:t>The customers build the business.</a:t>
          </a:r>
          <a:endParaRPr lang="en-US"/>
        </a:p>
      </dgm:t>
    </dgm:pt>
    <dgm:pt modelId="{986709DE-84DC-4D42-900F-CF8C3A3866E5}" type="parTrans" cxnId="{19AAD7B8-FF60-4D4C-A136-1927CAB6571C}">
      <dgm:prSet/>
      <dgm:spPr/>
      <dgm:t>
        <a:bodyPr/>
        <a:lstStyle/>
        <a:p>
          <a:endParaRPr lang="en-US"/>
        </a:p>
      </dgm:t>
    </dgm:pt>
    <dgm:pt modelId="{09701FD7-E602-4B91-800D-DED5111DD680}" type="sibTrans" cxnId="{19AAD7B8-FF60-4D4C-A136-1927CAB6571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F72054AD-6BF6-435F-BA6C-26BAB5A952B2}" type="pres">
      <dgm:prSet presAssocID="{D30A914D-187D-4094-9AAB-275E43DF9680}" presName="Name0" presStyleCnt="0">
        <dgm:presLayoutVars>
          <dgm:animLvl val="lvl"/>
          <dgm:resizeHandles val="exact"/>
        </dgm:presLayoutVars>
      </dgm:prSet>
      <dgm:spPr/>
    </dgm:pt>
    <dgm:pt modelId="{3E9A0530-3414-46C1-823B-3100DBAB66DD}" type="pres">
      <dgm:prSet presAssocID="{FDE4775B-A804-4895-A701-5294221FCA2B}" presName="compositeNode" presStyleCnt="0">
        <dgm:presLayoutVars>
          <dgm:bulletEnabled val="1"/>
        </dgm:presLayoutVars>
      </dgm:prSet>
      <dgm:spPr/>
    </dgm:pt>
    <dgm:pt modelId="{F5EF1938-CC47-4C45-90F0-914542233876}" type="pres">
      <dgm:prSet presAssocID="{FDE4775B-A804-4895-A701-5294221FCA2B}" presName="bgRect" presStyleLbl="alignNode1" presStyleIdx="0" presStyleCnt="5"/>
      <dgm:spPr/>
    </dgm:pt>
    <dgm:pt modelId="{FF940191-84A7-4EFF-AFC5-487D98D9C434}" type="pres">
      <dgm:prSet presAssocID="{71F4785E-8AC4-44EB-AC6B-F117F95F2C3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BB0781A8-5C3F-4A31-BA50-121CCF604EB2}" type="pres">
      <dgm:prSet presAssocID="{FDE4775B-A804-4895-A701-5294221FCA2B}" presName="nodeRect" presStyleLbl="alignNode1" presStyleIdx="0" presStyleCnt="5">
        <dgm:presLayoutVars>
          <dgm:bulletEnabled val="1"/>
        </dgm:presLayoutVars>
      </dgm:prSet>
      <dgm:spPr/>
    </dgm:pt>
    <dgm:pt modelId="{6D46A126-5F48-489E-BAF7-C1BC23A8EB15}" type="pres">
      <dgm:prSet presAssocID="{71F4785E-8AC4-44EB-AC6B-F117F95F2C39}" presName="sibTrans" presStyleCnt="0"/>
      <dgm:spPr/>
    </dgm:pt>
    <dgm:pt modelId="{7F80FF24-D4D3-4D28-8587-E108914080A0}" type="pres">
      <dgm:prSet presAssocID="{72517315-621D-46C8-89F5-3C6DE2B5E302}" presName="compositeNode" presStyleCnt="0">
        <dgm:presLayoutVars>
          <dgm:bulletEnabled val="1"/>
        </dgm:presLayoutVars>
      </dgm:prSet>
      <dgm:spPr/>
    </dgm:pt>
    <dgm:pt modelId="{03068138-ED4A-4B3D-ADA8-CA068686004B}" type="pres">
      <dgm:prSet presAssocID="{72517315-621D-46C8-89F5-3C6DE2B5E302}" presName="bgRect" presStyleLbl="alignNode1" presStyleIdx="1" presStyleCnt="5"/>
      <dgm:spPr/>
    </dgm:pt>
    <dgm:pt modelId="{4D239EDA-2174-43A6-A312-0E9EE2CDCBFF}" type="pres">
      <dgm:prSet presAssocID="{4D163CBB-A8F4-42C1-8043-7A183A2FEE5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B98D2B35-E60C-416E-B09D-6677DCE621F9}" type="pres">
      <dgm:prSet presAssocID="{72517315-621D-46C8-89F5-3C6DE2B5E302}" presName="nodeRect" presStyleLbl="alignNode1" presStyleIdx="1" presStyleCnt="5">
        <dgm:presLayoutVars>
          <dgm:bulletEnabled val="1"/>
        </dgm:presLayoutVars>
      </dgm:prSet>
      <dgm:spPr/>
    </dgm:pt>
    <dgm:pt modelId="{4DB0ADC4-3037-4BF7-90CC-CD13BCB62BD4}" type="pres">
      <dgm:prSet presAssocID="{4D163CBB-A8F4-42C1-8043-7A183A2FEE58}" presName="sibTrans" presStyleCnt="0"/>
      <dgm:spPr/>
    </dgm:pt>
    <dgm:pt modelId="{60052836-8A0A-4BB0-96F9-5799D82AC457}" type="pres">
      <dgm:prSet presAssocID="{DFAE52A8-4BB8-4697-992E-C6B6B3F6968C}" presName="compositeNode" presStyleCnt="0">
        <dgm:presLayoutVars>
          <dgm:bulletEnabled val="1"/>
        </dgm:presLayoutVars>
      </dgm:prSet>
      <dgm:spPr/>
    </dgm:pt>
    <dgm:pt modelId="{A402284F-7DA8-4A02-BC99-37DCB3ADA700}" type="pres">
      <dgm:prSet presAssocID="{DFAE52A8-4BB8-4697-992E-C6B6B3F6968C}" presName="bgRect" presStyleLbl="alignNode1" presStyleIdx="2" presStyleCnt="5"/>
      <dgm:spPr/>
    </dgm:pt>
    <dgm:pt modelId="{4686957B-8618-4AC8-8E6D-852A4B9DCDE7}" type="pres">
      <dgm:prSet presAssocID="{D9B40F9A-0CBA-422E-9785-65284BD4C0E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33BC9901-8106-4AE2-B288-E3B971098FFA}" type="pres">
      <dgm:prSet presAssocID="{DFAE52A8-4BB8-4697-992E-C6B6B3F6968C}" presName="nodeRect" presStyleLbl="alignNode1" presStyleIdx="2" presStyleCnt="5">
        <dgm:presLayoutVars>
          <dgm:bulletEnabled val="1"/>
        </dgm:presLayoutVars>
      </dgm:prSet>
      <dgm:spPr/>
    </dgm:pt>
    <dgm:pt modelId="{666A07D0-195C-43E2-91B4-E14917BF2C0D}" type="pres">
      <dgm:prSet presAssocID="{D9B40F9A-0CBA-422E-9785-65284BD4C0EC}" presName="sibTrans" presStyleCnt="0"/>
      <dgm:spPr/>
    </dgm:pt>
    <dgm:pt modelId="{C547698C-24BC-48B8-BC90-7045E408613B}" type="pres">
      <dgm:prSet presAssocID="{DC8EF462-FEE4-47C1-B77D-BE33CD1961FB}" presName="compositeNode" presStyleCnt="0">
        <dgm:presLayoutVars>
          <dgm:bulletEnabled val="1"/>
        </dgm:presLayoutVars>
      </dgm:prSet>
      <dgm:spPr/>
    </dgm:pt>
    <dgm:pt modelId="{1DF1ECC3-D287-480C-88E6-926759946DD2}" type="pres">
      <dgm:prSet presAssocID="{DC8EF462-FEE4-47C1-B77D-BE33CD1961FB}" presName="bgRect" presStyleLbl="alignNode1" presStyleIdx="3" presStyleCnt="5"/>
      <dgm:spPr/>
    </dgm:pt>
    <dgm:pt modelId="{5F665FF4-1DC8-46A9-BBD9-6B05A92554E5}" type="pres">
      <dgm:prSet presAssocID="{5600F437-83D9-40E5-ADD0-0E8F10EE3795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C9345E3-CFED-4950-B772-F00ADC4406E5}" type="pres">
      <dgm:prSet presAssocID="{DC8EF462-FEE4-47C1-B77D-BE33CD1961FB}" presName="nodeRect" presStyleLbl="alignNode1" presStyleIdx="3" presStyleCnt="5">
        <dgm:presLayoutVars>
          <dgm:bulletEnabled val="1"/>
        </dgm:presLayoutVars>
      </dgm:prSet>
      <dgm:spPr/>
    </dgm:pt>
    <dgm:pt modelId="{8C37AD4E-7B7B-482C-AA28-1811FBDE3C26}" type="pres">
      <dgm:prSet presAssocID="{5600F437-83D9-40E5-ADD0-0E8F10EE3795}" presName="sibTrans" presStyleCnt="0"/>
      <dgm:spPr/>
    </dgm:pt>
    <dgm:pt modelId="{3A8A1D9A-E7E8-4F1B-8981-CCCA4F794E87}" type="pres">
      <dgm:prSet presAssocID="{757785F8-828B-4AE7-AB6D-9612B0C83E72}" presName="compositeNode" presStyleCnt="0">
        <dgm:presLayoutVars>
          <dgm:bulletEnabled val="1"/>
        </dgm:presLayoutVars>
      </dgm:prSet>
      <dgm:spPr/>
    </dgm:pt>
    <dgm:pt modelId="{08BCE68B-7D5C-462E-A5C6-512BE844994B}" type="pres">
      <dgm:prSet presAssocID="{757785F8-828B-4AE7-AB6D-9612B0C83E72}" presName="bgRect" presStyleLbl="alignNode1" presStyleIdx="4" presStyleCnt="5"/>
      <dgm:spPr/>
    </dgm:pt>
    <dgm:pt modelId="{35B3AD16-4E84-4479-9A14-709380834546}" type="pres">
      <dgm:prSet presAssocID="{09701FD7-E602-4B91-800D-DED5111DD680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F6130155-36D4-4B01-9337-8C2A9767CB26}" type="pres">
      <dgm:prSet presAssocID="{757785F8-828B-4AE7-AB6D-9612B0C83E72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84EAE13-85E2-43D1-AF40-6141B9597428}" type="presOf" srcId="{FDE4775B-A804-4895-A701-5294221FCA2B}" destId="{BB0781A8-5C3F-4A31-BA50-121CCF604EB2}" srcOrd="1" destOrd="0" presId="urn:microsoft.com/office/officeart/2016/7/layout/LinearBlockProcessNumbered"/>
    <dgm:cxn modelId="{C297691D-BB37-43C2-8AD5-6E9FF275BE8F}" srcId="{D30A914D-187D-4094-9AAB-275E43DF9680}" destId="{DC8EF462-FEE4-47C1-B77D-BE33CD1961FB}" srcOrd="3" destOrd="0" parTransId="{1CB48D17-D69E-4F61-88AF-75476D0EA2DE}" sibTransId="{5600F437-83D9-40E5-ADD0-0E8F10EE3795}"/>
    <dgm:cxn modelId="{5C4FF41F-E816-4257-88C6-6C92B09DF7C1}" type="presOf" srcId="{09701FD7-E602-4B91-800D-DED5111DD680}" destId="{35B3AD16-4E84-4479-9A14-709380834546}" srcOrd="0" destOrd="0" presId="urn:microsoft.com/office/officeart/2016/7/layout/LinearBlockProcessNumbered"/>
    <dgm:cxn modelId="{D7D73827-F8A2-4FE8-8F71-F2FFCC800C30}" type="presOf" srcId="{FDE4775B-A804-4895-A701-5294221FCA2B}" destId="{F5EF1938-CC47-4C45-90F0-914542233876}" srcOrd="0" destOrd="0" presId="urn:microsoft.com/office/officeart/2016/7/layout/LinearBlockProcessNumbered"/>
    <dgm:cxn modelId="{83D3E329-8E62-494A-913B-AB5755EAC64B}" srcId="{D30A914D-187D-4094-9AAB-275E43DF9680}" destId="{FDE4775B-A804-4895-A701-5294221FCA2B}" srcOrd="0" destOrd="0" parTransId="{038935ED-ECD8-495B-B5AF-9000CD960A8C}" sibTransId="{71F4785E-8AC4-44EB-AC6B-F117F95F2C39}"/>
    <dgm:cxn modelId="{2181562C-571F-48A6-AB25-2733478670BD}" type="presOf" srcId="{72517315-621D-46C8-89F5-3C6DE2B5E302}" destId="{03068138-ED4A-4B3D-ADA8-CA068686004B}" srcOrd="0" destOrd="0" presId="urn:microsoft.com/office/officeart/2016/7/layout/LinearBlockProcessNumbered"/>
    <dgm:cxn modelId="{36722739-1343-432C-83EA-5595B587BD1F}" type="presOf" srcId="{4D163CBB-A8F4-42C1-8043-7A183A2FEE58}" destId="{4D239EDA-2174-43A6-A312-0E9EE2CDCBFF}" srcOrd="0" destOrd="0" presId="urn:microsoft.com/office/officeart/2016/7/layout/LinearBlockProcessNumbered"/>
    <dgm:cxn modelId="{2682B440-4FFD-472C-A4C2-7932E821D894}" srcId="{D30A914D-187D-4094-9AAB-275E43DF9680}" destId="{DFAE52A8-4BB8-4697-992E-C6B6B3F6968C}" srcOrd="2" destOrd="0" parTransId="{B019FC2E-8E17-4104-AFDC-44CAA1B85216}" sibTransId="{D9B40F9A-0CBA-422E-9785-65284BD4C0EC}"/>
    <dgm:cxn modelId="{B18D1160-AAE6-4442-9983-52B5F08B24C3}" type="presOf" srcId="{D30A914D-187D-4094-9AAB-275E43DF9680}" destId="{F72054AD-6BF6-435F-BA6C-26BAB5A952B2}" srcOrd="0" destOrd="0" presId="urn:microsoft.com/office/officeart/2016/7/layout/LinearBlockProcessNumbered"/>
    <dgm:cxn modelId="{21333F49-903F-4C6B-8325-990ABD942C45}" type="presOf" srcId="{DFAE52A8-4BB8-4697-992E-C6B6B3F6968C}" destId="{33BC9901-8106-4AE2-B288-E3B971098FFA}" srcOrd="1" destOrd="0" presId="urn:microsoft.com/office/officeart/2016/7/layout/LinearBlockProcessNumbered"/>
    <dgm:cxn modelId="{C335A149-AF7A-4BC1-ADEA-00795ACB1F09}" type="presOf" srcId="{DC8EF462-FEE4-47C1-B77D-BE33CD1961FB}" destId="{1DF1ECC3-D287-480C-88E6-926759946DD2}" srcOrd="0" destOrd="0" presId="urn:microsoft.com/office/officeart/2016/7/layout/LinearBlockProcessNumbered"/>
    <dgm:cxn modelId="{C455D17D-3D5C-45CA-BB99-E0DE04703DC3}" type="presOf" srcId="{DC8EF462-FEE4-47C1-B77D-BE33CD1961FB}" destId="{2C9345E3-CFED-4950-B772-F00ADC4406E5}" srcOrd="1" destOrd="0" presId="urn:microsoft.com/office/officeart/2016/7/layout/LinearBlockProcessNumbered"/>
    <dgm:cxn modelId="{23954894-23B7-4295-AF63-5DFAF271B0AE}" type="presOf" srcId="{DFAE52A8-4BB8-4697-992E-C6B6B3F6968C}" destId="{A402284F-7DA8-4A02-BC99-37DCB3ADA700}" srcOrd="0" destOrd="0" presId="urn:microsoft.com/office/officeart/2016/7/layout/LinearBlockProcessNumbered"/>
    <dgm:cxn modelId="{7D184896-EE3D-4A73-ACC8-13FDEBB33BDB}" type="presOf" srcId="{757785F8-828B-4AE7-AB6D-9612B0C83E72}" destId="{F6130155-36D4-4B01-9337-8C2A9767CB26}" srcOrd="1" destOrd="0" presId="urn:microsoft.com/office/officeart/2016/7/layout/LinearBlockProcessNumbered"/>
    <dgm:cxn modelId="{1E1C4C9D-D075-4925-B02E-2B8BD1EC6760}" srcId="{D30A914D-187D-4094-9AAB-275E43DF9680}" destId="{72517315-621D-46C8-89F5-3C6DE2B5E302}" srcOrd="1" destOrd="0" parTransId="{2F733B46-A0EB-4102-BF2F-3C9A0F716F6F}" sibTransId="{4D163CBB-A8F4-42C1-8043-7A183A2FEE58}"/>
    <dgm:cxn modelId="{9E8779A9-35FE-4C06-85C3-5B81D8C1BA04}" type="presOf" srcId="{757785F8-828B-4AE7-AB6D-9612B0C83E72}" destId="{08BCE68B-7D5C-462E-A5C6-512BE844994B}" srcOrd="0" destOrd="0" presId="urn:microsoft.com/office/officeart/2016/7/layout/LinearBlockProcessNumbered"/>
    <dgm:cxn modelId="{9A5048B3-E3DD-48E0-A806-8450A88507DD}" type="presOf" srcId="{5600F437-83D9-40E5-ADD0-0E8F10EE3795}" destId="{5F665FF4-1DC8-46A9-BBD9-6B05A92554E5}" srcOrd="0" destOrd="0" presId="urn:microsoft.com/office/officeart/2016/7/layout/LinearBlockProcessNumbered"/>
    <dgm:cxn modelId="{19AAD7B8-FF60-4D4C-A136-1927CAB6571C}" srcId="{D30A914D-187D-4094-9AAB-275E43DF9680}" destId="{757785F8-828B-4AE7-AB6D-9612B0C83E72}" srcOrd="4" destOrd="0" parTransId="{986709DE-84DC-4D42-900F-CF8C3A3866E5}" sibTransId="{09701FD7-E602-4B91-800D-DED5111DD680}"/>
    <dgm:cxn modelId="{79BC73C1-68A6-4089-A247-FFFCECB75604}" type="presOf" srcId="{71F4785E-8AC4-44EB-AC6B-F117F95F2C39}" destId="{FF940191-84A7-4EFF-AFC5-487D98D9C434}" srcOrd="0" destOrd="0" presId="urn:microsoft.com/office/officeart/2016/7/layout/LinearBlockProcessNumbered"/>
    <dgm:cxn modelId="{9CBBF7E9-7F16-4D75-9C3B-34A188275B70}" type="presOf" srcId="{D9B40F9A-0CBA-422E-9785-65284BD4C0EC}" destId="{4686957B-8618-4AC8-8E6D-852A4B9DCDE7}" srcOrd="0" destOrd="0" presId="urn:microsoft.com/office/officeart/2016/7/layout/LinearBlockProcessNumbered"/>
    <dgm:cxn modelId="{ED3D69FE-D0C3-490E-B3A9-BF3254437310}" type="presOf" srcId="{72517315-621D-46C8-89F5-3C6DE2B5E302}" destId="{B98D2B35-E60C-416E-B09D-6677DCE621F9}" srcOrd="1" destOrd="0" presId="urn:microsoft.com/office/officeart/2016/7/layout/LinearBlockProcessNumbered"/>
    <dgm:cxn modelId="{D149E473-7AD9-472A-AD93-0228FAB94D4C}" type="presParOf" srcId="{F72054AD-6BF6-435F-BA6C-26BAB5A952B2}" destId="{3E9A0530-3414-46C1-823B-3100DBAB66DD}" srcOrd="0" destOrd="0" presId="urn:microsoft.com/office/officeart/2016/7/layout/LinearBlockProcessNumbered"/>
    <dgm:cxn modelId="{DABF7983-D035-4A2D-8116-0590994EC2EE}" type="presParOf" srcId="{3E9A0530-3414-46C1-823B-3100DBAB66DD}" destId="{F5EF1938-CC47-4C45-90F0-914542233876}" srcOrd="0" destOrd="0" presId="urn:microsoft.com/office/officeart/2016/7/layout/LinearBlockProcessNumbered"/>
    <dgm:cxn modelId="{CAAA51C6-D891-4BA7-889E-0A892ECB188A}" type="presParOf" srcId="{3E9A0530-3414-46C1-823B-3100DBAB66DD}" destId="{FF940191-84A7-4EFF-AFC5-487D98D9C434}" srcOrd="1" destOrd="0" presId="urn:microsoft.com/office/officeart/2016/7/layout/LinearBlockProcessNumbered"/>
    <dgm:cxn modelId="{8B4FD941-36EF-4C72-B05B-B808CDC75164}" type="presParOf" srcId="{3E9A0530-3414-46C1-823B-3100DBAB66DD}" destId="{BB0781A8-5C3F-4A31-BA50-121CCF604EB2}" srcOrd="2" destOrd="0" presId="urn:microsoft.com/office/officeart/2016/7/layout/LinearBlockProcessNumbered"/>
    <dgm:cxn modelId="{CDD5EE7C-CAA6-43DC-9951-CF95AF46F581}" type="presParOf" srcId="{F72054AD-6BF6-435F-BA6C-26BAB5A952B2}" destId="{6D46A126-5F48-489E-BAF7-C1BC23A8EB15}" srcOrd="1" destOrd="0" presId="urn:microsoft.com/office/officeart/2016/7/layout/LinearBlockProcessNumbered"/>
    <dgm:cxn modelId="{2D6A16A9-C9F2-4D0A-BDB9-62DB06DED2E0}" type="presParOf" srcId="{F72054AD-6BF6-435F-BA6C-26BAB5A952B2}" destId="{7F80FF24-D4D3-4D28-8587-E108914080A0}" srcOrd="2" destOrd="0" presId="urn:microsoft.com/office/officeart/2016/7/layout/LinearBlockProcessNumbered"/>
    <dgm:cxn modelId="{EAE4534E-1A68-49E4-BCD3-F80EA7FA8EA9}" type="presParOf" srcId="{7F80FF24-D4D3-4D28-8587-E108914080A0}" destId="{03068138-ED4A-4B3D-ADA8-CA068686004B}" srcOrd="0" destOrd="0" presId="urn:microsoft.com/office/officeart/2016/7/layout/LinearBlockProcessNumbered"/>
    <dgm:cxn modelId="{B3737198-2001-400C-8EB9-FAE518344FC9}" type="presParOf" srcId="{7F80FF24-D4D3-4D28-8587-E108914080A0}" destId="{4D239EDA-2174-43A6-A312-0E9EE2CDCBFF}" srcOrd="1" destOrd="0" presId="urn:microsoft.com/office/officeart/2016/7/layout/LinearBlockProcessNumbered"/>
    <dgm:cxn modelId="{B910FFE0-A4D3-4831-90C9-1FE38542F011}" type="presParOf" srcId="{7F80FF24-D4D3-4D28-8587-E108914080A0}" destId="{B98D2B35-E60C-416E-B09D-6677DCE621F9}" srcOrd="2" destOrd="0" presId="urn:microsoft.com/office/officeart/2016/7/layout/LinearBlockProcessNumbered"/>
    <dgm:cxn modelId="{22B2EAAF-46D7-4FBF-84CC-7EE6C68DCC39}" type="presParOf" srcId="{F72054AD-6BF6-435F-BA6C-26BAB5A952B2}" destId="{4DB0ADC4-3037-4BF7-90CC-CD13BCB62BD4}" srcOrd="3" destOrd="0" presId="urn:microsoft.com/office/officeart/2016/7/layout/LinearBlockProcessNumbered"/>
    <dgm:cxn modelId="{D0C8CFD9-72B8-455A-B7BA-CF16099CA72C}" type="presParOf" srcId="{F72054AD-6BF6-435F-BA6C-26BAB5A952B2}" destId="{60052836-8A0A-4BB0-96F9-5799D82AC457}" srcOrd="4" destOrd="0" presId="urn:microsoft.com/office/officeart/2016/7/layout/LinearBlockProcessNumbered"/>
    <dgm:cxn modelId="{33DCD1AE-8AFB-4165-B606-F2EE000C21C4}" type="presParOf" srcId="{60052836-8A0A-4BB0-96F9-5799D82AC457}" destId="{A402284F-7DA8-4A02-BC99-37DCB3ADA700}" srcOrd="0" destOrd="0" presId="urn:microsoft.com/office/officeart/2016/7/layout/LinearBlockProcessNumbered"/>
    <dgm:cxn modelId="{28828802-DF16-4B37-990C-A88E317FA707}" type="presParOf" srcId="{60052836-8A0A-4BB0-96F9-5799D82AC457}" destId="{4686957B-8618-4AC8-8E6D-852A4B9DCDE7}" srcOrd="1" destOrd="0" presId="urn:microsoft.com/office/officeart/2016/7/layout/LinearBlockProcessNumbered"/>
    <dgm:cxn modelId="{A69D8D7E-B841-4A96-83EF-07B090FF49DF}" type="presParOf" srcId="{60052836-8A0A-4BB0-96F9-5799D82AC457}" destId="{33BC9901-8106-4AE2-B288-E3B971098FFA}" srcOrd="2" destOrd="0" presId="urn:microsoft.com/office/officeart/2016/7/layout/LinearBlockProcessNumbered"/>
    <dgm:cxn modelId="{C20FD9D1-5A65-42CC-B67A-6EBEAA394E0A}" type="presParOf" srcId="{F72054AD-6BF6-435F-BA6C-26BAB5A952B2}" destId="{666A07D0-195C-43E2-91B4-E14917BF2C0D}" srcOrd="5" destOrd="0" presId="urn:microsoft.com/office/officeart/2016/7/layout/LinearBlockProcessNumbered"/>
    <dgm:cxn modelId="{1A821B8F-3B19-4789-B71C-7495275D836F}" type="presParOf" srcId="{F72054AD-6BF6-435F-BA6C-26BAB5A952B2}" destId="{C547698C-24BC-48B8-BC90-7045E408613B}" srcOrd="6" destOrd="0" presId="urn:microsoft.com/office/officeart/2016/7/layout/LinearBlockProcessNumbered"/>
    <dgm:cxn modelId="{1E1DF6B7-DBEC-43A7-B98E-2A902E86D617}" type="presParOf" srcId="{C547698C-24BC-48B8-BC90-7045E408613B}" destId="{1DF1ECC3-D287-480C-88E6-926759946DD2}" srcOrd="0" destOrd="0" presId="urn:microsoft.com/office/officeart/2016/7/layout/LinearBlockProcessNumbered"/>
    <dgm:cxn modelId="{353560C8-A8E4-4BF8-9EF1-D6219EABB3A7}" type="presParOf" srcId="{C547698C-24BC-48B8-BC90-7045E408613B}" destId="{5F665FF4-1DC8-46A9-BBD9-6B05A92554E5}" srcOrd="1" destOrd="0" presId="urn:microsoft.com/office/officeart/2016/7/layout/LinearBlockProcessNumbered"/>
    <dgm:cxn modelId="{0774E585-C8A0-45C9-A9D1-CD940B0D99EF}" type="presParOf" srcId="{C547698C-24BC-48B8-BC90-7045E408613B}" destId="{2C9345E3-CFED-4950-B772-F00ADC4406E5}" srcOrd="2" destOrd="0" presId="urn:microsoft.com/office/officeart/2016/7/layout/LinearBlockProcessNumbered"/>
    <dgm:cxn modelId="{9D0898FB-6240-4DEB-ACB8-E90784231F13}" type="presParOf" srcId="{F72054AD-6BF6-435F-BA6C-26BAB5A952B2}" destId="{8C37AD4E-7B7B-482C-AA28-1811FBDE3C26}" srcOrd="7" destOrd="0" presId="urn:microsoft.com/office/officeart/2016/7/layout/LinearBlockProcessNumbered"/>
    <dgm:cxn modelId="{C7E651B9-5237-4ECC-86B7-5E14E3AD331B}" type="presParOf" srcId="{F72054AD-6BF6-435F-BA6C-26BAB5A952B2}" destId="{3A8A1D9A-E7E8-4F1B-8981-CCCA4F794E87}" srcOrd="8" destOrd="0" presId="urn:microsoft.com/office/officeart/2016/7/layout/LinearBlockProcessNumbered"/>
    <dgm:cxn modelId="{DD11DC84-D0B3-476F-8D10-523F6D75E50F}" type="presParOf" srcId="{3A8A1D9A-E7E8-4F1B-8981-CCCA4F794E87}" destId="{08BCE68B-7D5C-462E-A5C6-512BE844994B}" srcOrd="0" destOrd="0" presId="urn:microsoft.com/office/officeart/2016/7/layout/LinearBlockProcessNumbered"/>
    <dgm:cxn modelId="{71BD66E5-FED1-4434-AC4B-A682420632A9}" type="presParOf" srcId="{3A8A1D9A-E7E8-4F1B-8981-CCCA4F794E87}" destId="{35B3AD16-4E84-4479-9A14-709380834546}" srcOrd="1" destOrd="0" presId="urn:microsoft.com/office/officeart/2016/7/layout/LinearBlockProcessNumbered"/>
    <dgm:cxn modelId="{236E1579-A409-4C04-BB46-2268FC0C166E}" type="presParOf" srcId="{3A8A1D9A-E7E8-4F1B-8981-CCCA4F794E87}" destId="{F6130155-36D4-4B01-9337-8C2A9767CB2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0C466-29EC-478D-9E32-C467C478ECFB}">
      <dsp:nvSpPr>
        <dsp:cNvPr id="0" name=""/>
        <dsp:cNvSpPr/>
      </dsp:nvSpPr>
      <dsp:spPr>
        <a:xfrm>
          <a:off x="3286" y="496076"/>
          <a:ext cx="3203971" cy="12815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Bahnschrift" panose="020B0502040204020203" pitchFamily="34" charset="0"/>
            </a:rPr>
            <a:t>Get</a:t>
          </a:r>
        </a:p>
      </dsp:txBody>
      <dsp:txXfrm>
        <a:off x="3286" y="496076"/>
        <a:ext cx="3203971" cy="1281588"/>
      </dsp:txXfrm>
    </dsp:sp>
    <dsp:sp modelId="{7062E99D-92B1-470F-8D08-C636C892AD11}">
      <dsp:nvSpPr>
        <dsp:cNvPr id="0" name=""/>
        <dsp:cNvSpPr/>
      </dsp:nvSpPr>
      <dsp:spPr>
        <a:xfrm>
          <a:off x="3286" y="1777664"/>
          <a:ext cx="3203971" cy="25473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Online ads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Word of mouth</a:t>
          </a:r>
        </a:p>
      </dsp:txBody>
      <dsp:txXfrm>
        <a:off x="3286" y="1777664"/>
        <a:ext cx="3203971" cy="2547360"/>
      </dsp:txXfrm>
    </dsp:sp>
    <dsp:sp modelId="{E50BB88C-A184-4517-BC06-337C32259531}">
      <dsp:nvSpPr>
        <dsp:cNvPr id="0" name=""/>
        <dsp:cNvSpPr/>
      </dsp:nvSpPr>
      <dsp:spPr>
        <a:xfrm>
          <a:off x="3655814" y="496076"/>
          <a:ext cx="3203971" cy="1281588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Bahnschrift" panose="020B0502040204020203" pitchFamily="34" charset="0"/>
            </a:rPr>
            <a:t>Grow</a:t>
          </a:r>
        </a:p>
      </dsp:txBody>
      <dsp:txXfrm>
        <a:off x="3655814" y="496076"/>
        <a:ext cx="3203971" cy="1281588"/>
      </dsp:txXfrm>
    </dsp:sp>
    <dsp:sp modelId="{6DC8D5B2-AB90-4A31-9C51-903DDF6E452E}">
      <dsp:nvSpPr>
        <dsp:cNvPr id="0" name=""/>
        <dsp:cNvSpPr/>
      </dsp:nvSpPr>
      <dsp:spPr>
        <a:xfrm>
          <a:off x="3655814" y="1777664"/>
          <a:ext cx="3203971" cy="254736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Loyalty Program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Premium Service</a:t>
          </a:r>
        </a:p>
      </dsp:txBody>
      <dsp:txXfrm>
        <a:off x="3655814" y="1777664"/>
        <a:ext cx="3203971" cy="2547360"/>
      </dsp:txXfrm>
    </dsp:sp>
    <dsp:sp modelId="{B3010AC2-ED6C-4E20-96EA-E214CA670C51}">
      <dsp:nvSpPr>
        <dsp:cNvPr id="0" name=""/>
        <dsp:cNvSpPr/>
      </dsp:nvSpPr>
      <dsp:spPr>
        <a:xfrm>
          <a:off x="7308342" y="496076"/>
          <a:ext cx="3203971" cy="1281588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Bahnschrift" panose="020B0502040204020203" pitchFamily="34" charset="0"/>
            </a:rPr>
            <a:t>Keep</a:t>
          </a:r>
        </a:p>
      </dsp:txBody>
      <dsp:txXfrm>
        <a:off x="7308342" y="496076"/>
        <a:ext cx="3203971" cy="1281588"/>
      </dsp:txXfrm>
    </dsp:sp>
    <dsp:sp modelId="{E3C53B8F-D168-4D4E-AA5C-706C38FA0655}">
      <dsp:nvSpPr>
        <dsp:cNvPr id="0" name=""/>
        <dsp:cNvSpPr/>
      </dsp:nvSpPr>
      <dsp:spPr>
        <a:xfrm>
          <a:off x="7308342" y="1777664"/>
          <a:ext cx="3203971" cy="254736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>
            <a:latin typeface="Bahnschrift" panose="020B0502040204020203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Customer Care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Keeps track of vehicle repair history</a:t>
          </a:r>
        </a:p>
      </dsp:txBody>
      <dsp:txXfrm>
        <a:off x="7308342" y="1777664"/>
        <a:ext cx="3203971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0C466-29EC-478D-9E32-C467C478ECFB}">
      <dsp:nvSpPr>
        <dsp:cNvPr id="0" name=""/>
        <dsp:cNvSpPr/>
      </dsp:nvSpPr>
      <dsp:spPr>
        <a:xfrm>
          <a:off x="2038" y="802047"/>
          <a:ext cx="3168029" cy="12672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Bahnschrift" panose="020B0502040204020203" pitchFamily="34" charset="0"/>
            </a:rPr>
            <a:t>Get</a:t>
          </a:r>
        </a:p>
      </dsp:txBody>
      <dsp:txXfrm>
        <a:off x="2038" y="802047"/>
        <a:ext cx="3168029" cy="1267211"/>
      </dsp:txXfrm>
    </dsp:sp>
    <dsp:sp modelId="{7062E99D-92B1-470F-8D08-C636C892AD11}">
      <dsp:nvSpPr>
        <dsp:cNvPr id="0" name=""/>
        <dsp:cNvSpPr/>
      </dsp:nvSpPr>
      <dsp:spPr>
        <a:xfrm>
          <a:off x="2038" y="2069259"/>
          <a:ext cx="3168029" cy="25473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Sales force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Other mechanics sharing TW</a:t>
          </a:r>
        </a:p>
      </dsp:txBody>
      <dsp:txXfrm>
        <a:off x="2038" y="2069259"/>
        <a:ext cx="3168029" cy="2547360"/>
      </dsp:txXfrm>
    </dsp:sp>
    <dsp:sp modelId="{E50BB88C-A184-4517-BC06-337C32259531}">
      <dsp:nvSpPr>
        <dsp:cNvPr id="0" name=""/>
        <dsp:cNvSpPr/>
      </dsp:nvSpPr>
      <dsp:spPr>
        <a:xfrm>
          <a:off x="3613592" y="802047"/>
          <a:ext cx="3288415" cy="1267211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latin typeface="Bahnschrift" panose="020B0502040204020203" pitchFamily="34" charset="0"/>
            </a:rPr>
            <a:t>Grow</a:t>
          </a:r>
        </a:p>
      </dsp:txBody>
      <dsp:txXfrm>
        <a:off x="3613592" y="802047"/>
        <a:ext cx="3288415" cy="1267211"/>
      </dsp:txXfrm>
    </dsp:sp>
    <dsp:sp modelId="{6DC8D5B2-AB90-4A31-9C51-903DDF6E452E}">
      <dsp:nvSpPr>
        <dsp:cNvPr id="0" name=""/>
        <dsp:cNvSpPr/>
      </dsp:nvSpPr>
      <dsp:spPr>
        <a:xfrm>
          <a:off x="3615794" y="2069259"/>
          <a:ext cx="3284011" cy="254736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Premium Services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Promoted Mechanic</a:t>
          </a:r>
        </a:p>
      </dsp:txBody>
      <dsp:txXfrm>
        <a:off x="3615794" y="2069259"/>
        <a:ext cx="3284011" cy="2547360"/>
      </dsp:txXfrm>
    </dsp:sp>
    <dsp:sp modelId="{B3010AC2-ED6C-4E20-96EA-E214CA670C51}">
      <dsp:nvSpPr>
        <dsp:cNvPr id="0" name=""/>
        <dsp:cNvSpPr/>
      </dsp:nvSpPr>
      <dsp:spPr>
        <a:xfrm>
          <a:off x="7345531" y="802047"/>
          <a:ext cx="3168029" cy="1267211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496" tIns="235712" rIns="412496" bIns="235712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>
              <a:latin typeface="Bahnschrift" panose="020B0502040204020203" pitchFamily="34" charset="0"/>
            </a:rPr>
            <a:t>Keep</a:t>
          </a:r>
        </a:p>
      </dsp:txBody>
      <dsp:txXfrm>
        <a:off x="7345531" y="802047"/>
        <a:ext cx="3168029" cy="1267211"/>
      </dsp:txXfrm>
    </dsp:sp>
    <dsp:sp modelId="{E3C53B8F-D168-4D4E-AA5C-706C38FA0655}">
      <dsp:nvSpPr>
        <dsp:cNvPr id="0" name=""/>
        <dsp:cNvSpPr/>
      </dsp:nvSpPr>
      <dsp:spPr>
        <a:xfrm>
          <a:off x="7345531" y="2069259"/>
          <a:ext cx="3168029" cy="254736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Only pay if you get results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Bahnschrift" panose="020B0502040204020203" pitchFamily="34" charset="0"/>
            </a:rPr>
            <a:t>Customer Care</a:t>
          </a:r>
        </a:p>
      </dsp:txBody>
      <dsp:txXfrm>
        <a:off x="7345531" y="2069259"/>
        <a:ext cx="3168029" cy="2547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23B9-45A8-4D88-8FAF-6ABDFA271498}">
      <dsp:nvSpPr>
        <dsp:cNvPr id="0" name=""/>
        <dsp:cNvSpPr/>
      </dsp:nvSpPr>
      <dsp:spPr>
        <a:xfrm>
          <a:off x="0" y="44843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ECF3E-A083-4104-B030-5435E612683B}">
      <dsp:nvSpPr>
        <dsp:cNvPr id="0" name=""/>
        <dsp:cNvSpPr/>
      </dsp:nvSpPr>
      <dsp:spPr>
        <a:xfrm>
          <a:off x="390931" y="94191"/>
          <a:ext cx="5473047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Interview Difficulty</a:t>
          </a:r>
          <a:r>
            <a:rPr lang="en-CA" sz="2000" kern="1200" dirty="0">
              <a:latin typeface="Bahnschrift" panose="020B0502040204020203" pitchFamily="34" charset="0"/>
            </a:rPr>
            <a:t>			                 It got easier as we went along</a:t>
          </a:r>
        </a:p>
      </dsp:txBody>
      <dsp:txXfrm>
        <a:off x="425516" y="128776"/>
        <a:ext cx="5403877" cy="639310"/>
      </dsp:txXfrm>
    </dsp:sp>
    <dsp:sp modelId="{F184E30A-0D08-4968-A5B2-CD6F9E2EEBB2}">
      <dsp:nvSpPr>
        <dsp:cNvPr id="0" name=""/>
        <dsp:cNvSpPr/>
      </dsp:nvSpPr>
      <dsp:spPr>
        <a:xfrm>
          <a:off x="0" y="153707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18339-1B28-4A5B-B2BE-A4A02AD0068D}">
      <dsp:nvSpPr>
        <dsp:cNvPr id="0" name=""/>
        <dsp:cNvSpPr/>
      </dsp:nvSpPr>
      <dsp:spPr>
        <a:xfrm>
          <a:off x="390931" y="1182831"/>
          <a:ext cx="5473047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Number Interviewed</a:t>
          </a:r>
          <a:r>
            <a:rPr lang="en-CA" sz="2000" kern="1200" dirty="0">
              <a:latin typeface="Bahnschrift" panose="020B0502040204020203" pitchFamily="34" charset="0"/>
            </a:rPr>
            <a:t>			                Forty-eight</a:t>
          </a:r>
        </a:p>
      </dsp:txBody>
      <dsp:txXfrm>
        <a:off x="425516" y="1217416"/>
        <a:ext cx="5403877" cy="639310"/>
      </dsp:txXfrm>
    </dsp:sp>
    <dsp:sp modelId="{CC09AB37-64CB-44B0-8EA6-77154A1E9F8A}">
      <dsp:nvSpPr>
        <dsp:cNvPr id="0" name=""/>
        <dsp:cNvSpPr/>
      </dsp:nvSpPr>
      <dsp:spPr>
        <a:xfrm>
          <a:off x="0" y="262571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7F1EF-02EE-461F-9774-C9274CAECC0C}">
      <dsp:nvSpPr>
        <dsp:cNvPr id="0" name=""/>
        <dsp:cNvSpPr/>
      </dsp:nvSpPr>
      <dsp:spPr>
        <a:xfrm>
          <a:off x="390931" y="2271471"/>
          <a:ext cx="5473047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Methods Interviewed</a:t>
          </a:r>
          <a:r>
            <a:rPr lang="en-CA" sz="2000" kern="1200" dirty="0">
              <a:latin typeface="Bahnschrift" panose="020B0502040204020203" pitchFamily="34" charset="0"/>
            </a:rPr>
            <a:t>			                   In person, survey, form, telephone</a:t>
          </a:r>
        </a:p>
      </dsp:txBody>
      <dsp:txXfrm>
        <a:off x="425516" y="2306056"/>
        <a:ext cx="5403877" cy="639310"/>
      </dsp:txXfrm>
    </dsp:sp>
    <dsp:sp modelId="{4875F448-915E-408E-B5E7-D7D9BEC6FF7B}">
      <dsp:nvSpPr>
        <dsp:cNvPr id="0" name=""/>
        <dsp:cNvSpPr/>
      </dsp:nvSpPr>
      <dsp:spPr>
        <a:xfrm>
          <a:off x="0" y="371435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FE900-1E23-4BC1-8377-D4BC9144E1FD}">
      <dsp:nvSpPr>
        <dsp:cNvPr id="0" name=""/>
        <dsp:cNvSpPr/>
      </dsp:nvSpPr>
      <dsp:spPr>
        <a:xfrm>
          <a:off x="390931" y="3360111"/>
          <a:ext cx="547304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Key Points</a:t>
          </a:r>
          <a:r>
            <a:rPr lang="en-CA" sz="2000" kern="1200" dirty="0">
              <a:latin typeface="Bahnschrift" panose="020B0502040204020203" pitchFamily="34" charset="0"/>
            </a:rPr>
            <a:t>			 	                               Transparency, convenience, trust important</a:t>
          </a:r>
        </a:p>
      </dsp:txBody>
      <dsp:txXfrm>
        <a:off x="425516" y="3394696"/>
        <a:ext cx="5403877" cy="639310"/>
      </dsp:txXfrm>
    </dsp:sp>
    <dsp:sp modelId="{F2796EA6-9476-4AAD-8428-3EDA72F95C12}">
      <dsp:nvSpPr>
        <dsp:cNvPr id="0" name=""/>
        <dsp:cNvSpPr/>
      </dsp:nvSpPr>
      <dsp:spPr>
        <a:xfrm>
          <a:off x="0" y="480299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3C0AE-441C-44C1-B925-E98B4F50A501}">
      <dsp:nvSpPr>
        <dsp:cNvPr id="0" name=""/>
        <dsp:cNvSpPr/>
      </dsp:nvSpPr>
      <dsp:spPr>
        <a:xfrm>
          <a:off x="390931" y="4448751"/>
          <a:ext cx="5473047" cy="7084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How did it change us?</a:t>
          </a:r>
          <a:r>
            <a:rPr lang="en-CA" sz="2000" kern="1200" dirty="0">
              <a:latin typeface="Bahnschrift" panose="020B0502040204020203" pitchFamily="34" charset="0"/>
            </a:rPr>
            <a:t>			               Pivoted on reviews &amp; what we offered</a:t>
          </a:r>
        </a:p>
      </dsp:txBody>
      <dsp:txXfrm>
        <a:off x="425516" y="4483336"/>
        <a:ext cx="5403877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23B9-45A8-4D88-8FAF-6ABDFA271498}">
      <dsp:nvSpPr>
        <dsp:cNvPr id="0" name=""/>
        <dsp:cNvSpPr/>
      </dsp:nvSpPr>
      <dsp:spPr>
        <a:xfrm>
          <a:off x="0" y="44843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ECF3E-A083-4104-B030-5435E612683B}">
      <dsp:nvSpPr>
        <dsp:cNvPr id="0" name=""/>
        <dsp:cNvSpPr/>
      </dsp:nvSpPr>
      <dsp:spPr>
        <a:xfrm>
          <a:off x="390931" y="94191"/>
          <a:ext cx="5473047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Interview Difficulty</a:t>
          </a:r>
          <a:r>
            <a:rPr lang="en-CA" sz="2000" kern="1200" dirty="0">
              <a:latin typeface="Bahnschrift" panose="020B0502040204020203" pitchFamily="34" charset="0"/>
            </a:rPr>
            <a:t>			                 Hard to get their defenses lowered</a:t>
          </a:r>
        </a:p>
      </dsp:txBody>
      <dsp:txXfrm>
        <a:off x="425516" y="128776"/>
        <a:ext cx="5403877" cy="639310"/>
      </dsp:txXfrm>
    </dsp:sp>
    <dsp:sp modelId="{F184E30A-0D08-4968-A5B2-CD6F9E2EEBB2}">
      <dsp:nvSpPr>
        <dsp:cNvPr id="0" name=""/>
        <dsp:cNvSpPr/>
      </dsp:nvSpPr>
      <dsp:spPr>
        <a:xfrm>
          <a:off x="0" y="153707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18339-1B28-4A5B-B2BE-A4A02AD0068D}">
      <dsp:nvSpPr>
        <dsp:cNvPr id="0" name=""/>
        <dsp:cNvSpPr/>
      </dsp:nvSpPr>
      <dsp:spPr>
        <a:xfrm>
          <a:off x="390931" y="1182831"/>
          <a:ext cx="5473047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Number Interviewed</a:t>
          </a:r>
          <a:r>
            <a:rPr lang="en-CA" sz="2000" kern="1200" dirty="0">
              <a:latin typeface="Bahnschrift" panose="020B0502040204020203" pitchFamily="34" charset="0"/>
            </a:rPr>
            <a:t>			                Ten</a:t>
          </a:r>
        </a:p>
      </dsp:txBody>
      <dsp:txXfrm>
        <a:off x="425516" y="1217416"/>
        <a:ext cx="5403877" cy="639310"/>
      </dsp:txXfrm>
    </dsp:sp>
    <dsp:sp modelId="{CC09AB37-64CB-44B0-8EA6-77154A1E9F8A}">
      <dsp:nvSpPr>
        <dsp:cNvPr id="0" name=""/>
        <dsp:cNvSpPr/>
      </dsp:nvSpPr>
      <dsp:spPr>
        <a:xfrm>
          <a:off x="0" y="262571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7F1EF-02EE-461F-9774-C9274CAECC0C}">
      <dsp:nvSpPr>
        <dsp:cNvPr id="0" name=""/>
        <dsp:cNvSpPr/>
      </dsp:nvSpPr>
      <dsp:spPr>
        <a:xfrm>
          <a:off x="390931" y="2271471"/>
          <a:ext cx="5473047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Methods Interviewed</a:t>
          </a:r>
          <a:r>
            <a:rPr lang="en-CA" sz="2000" kern="1200" dirty="0">
              <a:latin typeface="Bahnschrift" panose="020B0502040204020203" pitchFamily="34" charset="0"/>
            </a:rPr>
            <a:t>			                   In person, telephone</a:t>
          </a:r>
        </a:p>
      </dsp:txBody>
      <dsp:txXfrm>
        <a:off x="425516" y="2306056"/>
        <a:ext cx="5403877" cy="639310"/>
      </dsp:txXfrm>
    </dsp:sp>
    <dsp:sp modelId="{4875F448-915E-408E-B5E7-D7D9BEC6FF7B}">
      <dsp:nvSpPr>
        <dsp:cNvPr id="0" name=""/>
        <dsp:cNvSpPr/>
      </dsp:nvSpPr>
      <dsp:spPr>
        <a:xfrm>
          <a:off x="0" y="371435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FE900-1E23-4BC1-8377-D4BC9144E1FD}">
      <dsp:nvSpPr>
        <dsp:cNvPr id="0" name=""/>
        <dsp:cNvSpPr/>
      </dsp:nvSpPr>
      <dsp:spPr>
        <a:xfrm>
          <a:off x="390931" y="3360111"/>
          <a:ext cx="547304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Key Points</a:t>
          </a:r>
          <a:r>
            <a:rPr lang="en-CA" sz="2000" kern="1200" dirty="0">
              <a:latin typeface="Bahnschrift" panose="020B0502040204020203" pitchFamily="34" charset="0"/>
            </a:rPr>
            <a:t>			 	                               Do not force a bidding war OR schedule them</a:t>
          </a:r>
        </a:p>
      </dsp:txBody>
      <dsp:txXfrm>
        <a:off x="425516" y="3394696"/>
        <a:ext cx="5403877" cy="639310"/>
      </dsp:txXfrm>
    </dsp:sp>
    <dsp:sp modelId="{F2796EA6-9476-4AAD-8428-3EDA72F95C12}">
      <dsp:nvSpPr>
        <dsp:cNvPr id="0" name=""/>
        <dsp:cNvSpPr/>
      </dsp:nvSpPr>
      <dsp:spPr>
        <a:xfrm>
          <a:off x="0" y="4802991"/>
          <a:ext cx="7818639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3C0AE-441C-44C1-B925-E98B4F50A501}">
      <dsp:nvSpPr>
        <dsp:cNvPr id="0" name=""/>
        <dsp:cNvSpPr/>
      </dsp:nvSpPr>
      <dsp:spPr>
        <a:xfrm>
          <a:off x="390931" y="4448751"/>
          <a:ext cx="5473047" cy="7084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868" tIns="0" rIns="2068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u="sng" kern="1200" dirty="0">
              <a:latin typeface="Bahnschrift" panose="020B0502040204020203" pitchFamily="34" charset="0"/>
            </a:rPr>
            <a:t>How did it change us?</a:t>
          </a:r>
          <a:r>
            <a:rPr lang="en-CA" sz="2000" kern="1200" dirty="0">
              <a:latin typeface="Bahnschrift" panose="020B0502040204020203" pitchFamily="34" charset="0"/>
            </a:rPr>
            <a:t>			               Pivoted on scheduling and pricing</a:t>
          </a:r>
        </a:p>
      </dsp:txBody>
      <dsp:txXfrm>
        <a:off x="425516" y="4483336"/>
        <a:ext cx="5403877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F1938-CC47-4C45-90F0-914542233876}">
      <dsp:nvSpPr>
        <dsp:cNvPr id="0" name=""/>
        <dsp:cNvSpPr/>
      </dsp:nvSpPr>
      <dsp:spPr>
        <a:xfrm>
          <a:off x="6315" y="544242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Ideas need to be worked on</a:t>
          </a:r>
          <a:endParaRPr lang="en-US" sz="2000" kern="1200"/>
        </a:p>
      </dsp:txBody>
      <dsp:txXfrm>
        <a:off x="6315" y="1491878"/>
        <a:ext cx="1974242" cy="1421454"/>
      </dsp:txXfrm>
    </dsp:sp>
    <dsp:sp modelId="{FF940191-84A7-4EFF-AFC5-487D98D9C434}">
      <dsp:nvSpPr>
        <dsp:cNvPr id="0" name=""/>
        <dsp:cNvSpPr/>
      </dsp:nvSpPr>
      <dsp:spPr>
        <a:xfrm>
          <a:off x="6315" y="544242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544242"/>
        <a:ext cx="1974242" cy="947636"/>
      </dsp:txXfrm>
    </dsp:sp>
    <dsp:sp modelId="{03068138-ED4A-4B3D-ADA8-CA068686004B}">
      <dsp:nvSpPr>
        <dsp:cNvPr id="0" name=""/>
        <dsp:cNvSpPr/>
      </dsp:nvSpPr>
      <dsp:spPr>
        <a:xfrm>
          <a:off x="2138497" y="544242"/>
          <a:ext cx="1974242" cy="23690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Ask open ended questions</a:t>
          </a:r>
          <a:endParaRPr lang="en-US" sz="2000" kern="1200"/>
        </a:p>
      </dsp:txBody>
      <dsp:txXfrm>
        <a:off x="2138497" y="1491878"/>
        <a:ext cx="1974242" cy="1421454"/>
      </dsp:txXfrm>
    </dsp:sp>
    <dsp:sp modelId="{4D239EDA-2174-43A6-A312-0E9EE2CDCBFF}">
      <dsp:nvSpPr>
        <dsp:cNvPr id="0" name=""/>
        <dsp:cNvSpPr/>
      </dsp:nvSpPr>
      <dsp:spPr>
        <a:xfrm>
          <a:off x="2138497" y="544242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544242"/>
        <a:ext cx="1974242" cy="947636"/>
      </dsp:txXfrm>
    </dsp:sp>
    <dsp:sp modelId="{A402284F-7DA8-4A02-BC99-37DCB3ADA700}">
      <dsp:nvSpPr>
        <dsp:cNvPr id="0" name=""/>
        <dsp:cNvSpPr/>
      </dsp:nvSpPr>
      <dsp:spPr>
        <a:xfrm>
          <a:off x="4270678" y="544242"/>
          <a:ext cx="1974242" cy="236909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Get out of the building</a:t>
          </a:r>
          <a:endParaRPr lang="en-US" sz="2000" kern="1200"/>
        </a:p>
      </dsp:txBody>
      <dsp:txXfrm>
        <a:off x="4270678" y="1491878"/>
        <a:ext cx="1974242" cy="1421454"/>
      </dsp:txXfrm>
    </dsp:sp>
    <dsp:sp modelId="{4686957B-8618-4AC8-8E6D-852A4B9DCDE7}">
      <dsp:nvSpPr>
        <dsp:cNvPr id="0" name=""/>
        <dsp:cNvSpPr/>
      </dsp:nvSpPr>
      <dsp:spPr>
        <a:xfrm>
          <a:off x="4270678" y="544242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544242"/>
        <a:ext cx="1974242" cy="947636"/>
      </dsp:txXfrm>
    </dsp:sp>
    <dsp:sp modelId="{1DF1ECC3-D287-480C-88E6-926759946DD2}">
      <dsp:nvSpPr>
        <dsp:cNvPr id="0" name=""/>
        <dsp:cNvSpPr/>
      </dsp:nvSpPr>
      <dsp:spPr>
        <a:xfrm>
          <a:off x="6402860" y="544242"/>
          <a:ext cx="1974242" cy="236909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Pivot when required</a:t>
          </a:r>
          <a:endParaRPr lang="en-US" sz="2000" kern="1200"/>
        </a:p>
      </dsp:txBody>
      <dsp:txXfrm>
        <a:off x="6402860" y="1491878"/>
        <a:ext cx="1974242" cy="1421454"/>
      </dsp:txXfrm>
    </dsp:sp>
    <dsp:sp modelId="{5F665FF4-1DC8-46A9-BBD9-6B05A92554E5}">
      <dsp:nvSpPr>
        <dsp:cNvPr id="0" name=""/>
        <dsp:cNvSpPr/>
      </dsp:nvSpPr>
      <dsp:spPr>
        <a:xfrm>
          <a:off x="6402860" y="544242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544242"/>
        <a:ext cx="1974242" cy="947636"/>
      </dsp:txXfrm>
    </dsp:sp>
    <dsp:sp modelId="{08BCE68B-7D5C-462E-A5C6-512BE844994B}">
      <dsp:nvSpPr>
        <dsp:cNvPr id="0" name=""/>
        <dsp:cNvSpPr/>
      </dsp:nvSpPr>
      <dsp:spPr>
        <a:xfrm>
          <a:off x="8535042" y="544242"/>
          <a:ext cx="1974242" cy="236909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 customers build the business.</a:t>
          </a:r>
          <a:endParaRPr lang="en-US" sz="2000" kern="1200"/>
        </a:p>
      </dsp:txBody>
      <dsp:txXfrm>
        <a:off x="8535042" y="1491878"/>
        <a:ext cx="1974242" cy="1421454"/>
      </dsp:txXfrm>
    </dsp:sp>
    <dsp:sp modelId="{35B3AD16-4E84-4479-9A14-709380834546}">
      <dsp:nvSpPr>
        <dsp:cNvPr id="0" name=""/>
        <dsp:cNvSpPr/>
      </dsp:nvSpPr>
      <dsp:spPr>
        <a:xfrm>
          <a:off x="8535042" y="544242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544242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74DA-0803-499F-B649-26CADA3ACC31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7DF12-1691-4C2D-ADB7-821274D08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9E33-E8FE-49E8-AAAF-86BD0B935C71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E5E6-07B8-42BA-B075-30B4F36B289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311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8E5E6-07B8-42BA-B075-30B4F36B289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427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5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5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Same format as the Revenue Stream or Marketing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Same format as the Revenue Stream or Marketing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9E33-E8FE-49E8-AAAF-86BD0B935C71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0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9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Customer Jobs (Right Side)</a:t>
            </a:r>
          </a:p>
          <a:p>
            <a:r>
              <a:rPr lang="en-US"/>
              <a:t>2. Customer Pains (Right Side)</a:t>
            </a:r>
            <a:endParaRPr lang="en-US">
              <a:cs typeface="Calibri"/>
            </a:endParaRPr>
          </a:p>
          <a:p>
            <a:r>
              <a:rPr lang="en-US"/>
              <a:t>3. Customer Gains (Right Side)</a:t>
            </a:r>
            <a:endParaRPr lang="en-US">
              <a:cs typeface="Calibri"/>
            </a:endParaRPr>
          </a:p>
          <a:p>
            <a:r>
              <a:rPr lang="en-US"/>
              <a:t>4. Gain Creators</a:t>
            </a:r>
            <a:endParaRPr lang="en-US">
              <a:cs typeface="Calibri"/>
            </a:endParaRPr>
          </a:p>
          <a:p>
            <a:r>
              <a:rPr lang="en-US"/>
              <a:t>5. Pain Relievers </a:t>
            </a:r>
            <a:endParaRPr lang="en-US">
              <a:cs typeface="Calibri"/>
            </a:endParaRPr>
          </a:p>
          <a:p>
            <a:r>
              <a:rPr lang="en-US"/>
              <a:t>6. Products &amp; Services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9E33-E8FE-49E8-AAAF-86BD0B935C7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5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Customer Jobs (Right Side)</a:t>
            </a:r>
          </a:p>
          <a:p>
            <a:r>
              <a:rPr lang="en-US"/>
              <a:t>2. Customer Pains (Right Side)</a:t>
            </a:r>
            <a:endParaRPr lang="en-US">
              <a:cs typeface="Calibri"/>
            </a:endParaRPr>
          </a:p>
          <a:p>
            <a:r>
              <a:rPr lang="en-US"/>
              <a:t>3. Customer Gains (Right Side)</a:t>
            </a:r>
            <a:endParaRPr lang="en-US">
              <a:cs typeface="Calibri"/>
            </a:endParaRPr>
          </a:p>
          <a:p>
            <a:r>
              <a:rPr lang="en-US"/>
              <a:t>4. Gain Creators</a:t>
            </a:r>
            <a:endParaRPr lang="en-US">
              <a:cs typeface="Calibri"/>
            </a:endParaRPr>
          </a:p>
          <a:p>
            <a:r>
              <a:rPr lang="en-US"/>
              <a:t>5. Pain Relievers </a:t>
            </a:r>
            <a:endParaRPr lang="en-US">
              <a:cs typeface="Calibri"/>
            </a:endParaRPr>
          </a:p>
          <a:p>
            <a:r>
              <a:rPr lang="en-US"/>
              <a:t>6. Products &amp; Services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9E33-E8FE-49E8-AAAF-86BD0B935C7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Customer Jobs (Right Side)</a:t>
            </a:r>
          </a:p>
          <a:p>
            <a:r>
              <a:rPr lang="en-US"/>
              <a:t>2. Customer Pains (Right Side)</a:t>
            </a:r>
            <a:endParaRPr lang="en-US">
              <a:cs typeface="Calibri"/>
            </a:endParaRPr>
          </a:p>
          <a:p>
            <a:r>
              <a:rPr lang="en-US"/>
              <a:t>3. Customer Gains (Right Side)</a:t>
            </a:r>
            <a:endParaRPr lang="en-US">
              <a:cs typeface="Calibri"/>
            </a:endParaRPr>
          </a:p>
          <a:p>
            <a:r>
              <a:rPr lang="en-US"/>
              <a:t>4. Gain Creators</a:t>
            </a:r>
            <a:endParaRPr lang="en-US">
              <a:cs typeface="Calibri"/>
            </a:endParaRPr>
          </a:p>
          <a:p>
            <a:r>
              <a:rPr lang="en-US"/>
              <a:t>5. Pain Relievers </a:t>
            </a:r>
            <a:endParaRPr lang="en-US">
              <a:cs typeface="Calibri"/>
            </a:endParaRPr>
          </a:p>
          <a:p>
            <a:r>
              <a:rPr lang="en-US"/>
              <a:t>6. Products &amp; Services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49E33-E8FE-49E8-AAAF-86BD0B935C7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96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7DF12-1691-4C2D-ADB7-821274D084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246BD-61CF-43F5-9564-E2B9966BC098}"/>
              </a:ext>
            </a:extLst>
          </p:cNvPr>
          <p:cNvSpPr/>
          <p:nvPr userDrawn="1"/>
        </p:nvSpPr>
        <p:spPr>
          <a:xfrm>
            <a:off x="838200" y="6339840"/>
            <a:ext cx="9873364" cy="51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07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2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9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0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7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1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C2F7A-3994-4BA8-AAA5-72FEFFA4ACA6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4970-A044-4769-B50B-ED72625C60D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33F8F4-70B2-4730-BCE6-4FC97FF99FD4}"/>
              </a:ext>
            </a:extLst>
          </p:cNvPr>
          <p:cNvGrpSpPr/>
          <p:nvPr userDrawn="1"/>
        </p:nvGrpSpPr>
        <p:grpSpPr>
          <a:xfrm>
            <a:off x="838200" y="6356350"/>
            <a:ext cx="9402930" cy="376096"/>
            <a:chOff x="754138" y="6295920"/>
            <a:chExt cx="9402930" cy="376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C35D4-BBB8-46A1-BD2E-312CEF1EC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AF1B67-4F02-4C35-96B1-804CB410A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8AE7C-57E9-4466-98D9-5DAE111558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4F192D-11BA-4903-9BFB-9D61CFF72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98DCBD-0D97-449D-B1B5-5182718AFE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BDFC23-925A-4217-A9DF-A55DD6BCDF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FF8A8F-2871-4C67-8BD6-F09817698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08F819-AF76-4D4E-8B4B-36136EDCC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889269-1515-4DE4-9D1C-A5D97D7C1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BF1589-F0D6-4659-A731-152FEADD2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A481C3-3EE7-4326-895F-33D05FF263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DC5362-D2CA-4B72-868B-8DB7FF00F7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9209BD6-1F89-4939-BF7E-F422FA2B5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4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6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assvw.com/blog/where-to-have-your-vehicle-serviced-in-middletown-ny/mechanic-talking-with-car-owner-with-clipboard-in-hand_b/" TargetMode="External"/><Relationship Id="rId13" Type="http://schemas.openxmlformats.org/officeDocument/2006/relationships/hyperlink" Target="https://www.freelancer.com/contest/car-dealership-logo-easy-and-quick-100900-byentry-3661732.html" TargetMode="External"/><Relationship Id="rId3" Type="http://schemas.openxmlformats.org/officeDocument/2006/relationships/hyperlink" Target="https://twitter.com/google" TargetMode="External"/><Relationship Id="rId7" Type="http://schemas.openxmlformats.org/officeDocument/2006/relationships/hyperlink" Target="https://www.hudsontow.com/auto-repairs.html" TargetMode="External"/><Relationship Id="rId12" Type="http://schemas.openxmlformats.org/officeDocument/2006/relationships/hyperlink" Target="https://www.freepik.com/free-photo/mechanic-showing-customer-the-problem-with-car_1005174.htm" TargetMode="External"/><Relationship Id="rId17" Type="http://schemas.openxmlformats.org/officeDocument/2006/relationships/hyperlink" Target="https://www150.statcan.gc.ca/t1/tbl1/en/cv.action?pid=2010000101#timeframe" TargetMode="External"/><Relationship Id="rId2" Type="http://schemas.openxmlformats.org/officeDocument/2006/relationships/hyperlink" Target="https://fitsmallbusiness.com/google-advertising-cost/" TargetMode="External"/><Relationship Id="rId16" Type="http://schemas.openxmlformats.org/officeDocument/2006/relationships/hyperlink" Target="https://www150.statcan.gc.ca/t1/tbl1/en/tv.action?pid=2310006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ixsoftware.com/news/maintenance-assistant-rebrands-to-fiix/" TargetMode="External"/><Relationship Id="rId11" Type="http://schemas.openxmlformats.org/officeDocument/2006/relationships/hyperlink" Target="https://www.pinterest.ca/pin/245516617166138337/?lp=true" TargetMode="External"/><Relationship Id="rId5" Type="http://schemas.openxmlformats.org/officeDocument/2006/relationships/hyperlink" Target="https://www.facebook.com/directbooking.ro/" TargetMode="External"/><Relationship Id="rId15" Type="http://schemas.openxmlformats.org/officeDocument/2006/relationships/hyperlink" Target="https://open.alberta.ca/dataset/553f5a93-0032-484a-b5d3-bcfd8c47bc11/resource/0f7bbb26-f854-4d24-8379-f63e0a7b8f98/download/vehstyle2018.pdf" TargetMode="External"/><Relationship Id="rId10" Type="http://schemas.openxmlformats.org/officeDocument/2006/relationships/hyperlink" Target="http://workshopwhisperer.com/5-reasons-you-should-target-more-female-customers-for-your-auto-repair-business/" TargetMode="External"/><Relationship Id="rId4" Type="http://schemas.openxmlformats.org/officeDocument/2006/relationships/hyperlink" Target="https://itunes.apple.com/us/app/yelp-local-food-services/id284910350?mt=8" TargetMode="External"/><Relationship Id="rId9" Type="http://schemas.openxmlformats.org/officeDocument/2006/relationships/hyperlink" Target="https://sloanreview.mit.edu/article/tech-savvy-people-management-by-algorithm/" TargetMode="External"/><Relationship Id="rId14" Type="http://schemas.openxmlformats.org/officeDocument/2006/relationships/hyperlink" Target="https://www.yellowpages.ca/search/si/1/Car+Repair/Edmonton+A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A person in a blue suitcase&#10;&#10;Description generated with high confidence">
            <a:extLst>
              <a:ext uri="{FF2B5EF4-FFF2-40B4-BE49-F238E27FC236}">
                <a16:creationId xmlns:a16="http://schemas.microsoft.com/office/drawing/2014/main" id="{3991F363-CC22-4B4D-A928-B70829AC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169" y="-4314"/>
            <a:ext cx="3190724" cy="2572818"/>
          </a:xfrm>
          <a:prstGeom prst="rect">
            <a:avLst/>
          </a:prstGeom>
        </p:spPr>
      </p:pic>
      <p:pic>
        <p:nvPicPr>
          <p:cNvPr id="14" name="Picture 15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92C9193-6D99-449F-9948-1F51CBB4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133" y="-4314"/>
            <a:ext cx="3081867" cy="31598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49B2A7-77F2-4F53-A2C5-D28A79EB3D9F}"/>
              </a:ext>
            </a:extLst>
          </p:cNvPr>
          <p:cNvSpPr/>
          <p:nvPr/>
        </p:nvSpPr>
        <p:spPr>
          <a:xfrm>
            <a:off x="10503640" y="5738670"/>
            <a:ext cx="1688361" cy="111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46F86-9F77-4195-9E78-5782B6A30834}"/>
              </a:ext>
            </a:extLst>
          </p:cNvPr>
          <p:cNvSpPr txBox="1"/>
          <p:nvPr/>
        </p:nvSpPr>
        <p:spPr>
          <a:xfrm>
            <a:off x="2809362" y="3768046"/>
            <a:ext cx="65732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CA" sz="4000" b="1" dirty="0">
                <a:latin typeface="Dubai" panose="020B0503030403030204" pitchFamily="34" charset="-78"/>
                <a:cs typeface="Dubai" panose="020B0503030403030204" pitchFamily="34" charset="-78"/>
              </a:rPr>
              <a:t>Trust your </a:t>
            </a:r>
            <a:r>
              <a:rPr lang="en-CA" sz="4000" b="1" dirty="0">
                <a:latin typeface="Dubai"/>
                <a:cs typeface="Dubai"/>
              </a:rPr>
              <a:t>mechanic again.</a:t>
            </a:r>
            <a:endParaRPr lang="en-US" sz="4000" dirty="0">
              <a:latin typeface="Dubai"/>
              <a:cs typeface="Duba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25981C-2F3A-41D5-972A-78606F1E1FB3}"/>
              </a:ext>
            </a:extLst>
          </p:cNvPr>
          <p:cNvSpPr/>
          <p:nvPr/>
        </p:nvSpPr>
        <p:spPr>
          <a:xfrm>
            <a:off x="3003268" y="6339841"/>
            <a:ext cx="7708296" cy="513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5298" y="5870426"/>
            <a:ext cx="6105194" cy="90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  <a:cs typeface="Dubai Medium" panose="020B0604020202020204" pitchFamily="34" charset="-78"/>
              </a:rPr>
              <a:t>Number of interviews: 21 </a:t>
            </a:r>
          </a:p>
          <a:p>
            <a:r>
              <a:rPr lang="en-US" sz="2200" dirty="0">
                <a:solidFill>
                  <a:srgbClr val="000000"/>
                </a:solidFill>
                <a:cs typeface="Dubai Medium" panose="020B0604020202020204" pitchFamily="34" charset="-78"/>
              </a:rPr>
              <a:t>Number of interviews to date: 58 </a:t>
            </a:r>
          </a:p>
        </p:txBody>
      </p:sp>
      <p:pic>
        <p:nvPicPr>
          <p:cNvPr id="9" name="Picture 8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09F93296-64AD-413D-98D6-E93B67BD65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417" r="680" b="6628"/>
          <a:stretch/>
        </p:blipFill>
        <p:spPr>
          <a:xfrm>
            <a:off x="-1102947" y="3438963"/>
            <a:ext cx="4475944" cy="378530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95;p13">
            <a:extLst>
              <a:ext uri="{FF2B5EF4-FFF2-40B4-BE49-F238E27FC236}">
                <a16:creationId xmlns:a16="http://schemas.microsoft.com/office/drawing/2014/main" id="{4F2A495E-9DD1-4D63-80FC-23DE90E91620}"/>
              </a:ext>
            </a:extLst>
          </p:cNvPr>
          <p:cNvSpPr/>
          <p:nvPr/>
        </p:nvSpPr>
        <p:spPr>
          <a:xfrm rot="14340000">
            <a:off x="3229234" y="4124985"/>
            <a:ext cx="576948" cy="3954402"/>
          </a:xfrm>
          <a:prstGeom prst="rect">
            <a:avLst/>
          </a:prstGeom>
          <a:solidFill>
            <a:srgbClr val="B5B5B5"/>
          </a:solidFill>
          <a:ln>
            <a:noFill/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616D3046-A489-4950-BE04-84D2F96930F3}"/>
              </a:ext>
            </a:extLst>
          </p:cNvPr>
          <p:cNvSpPr/>
          <p:nvPr/>
        </p:nvSpPr>
        <p:spPr>
          <a:xfrm rot="16140000">
            <a:off x="8978833" y="862235"/>
            <a:ext cx="649519" cy="8453830"/>
          </a:xfrm>
          <a:prstGeom prst="rect">
            <a:avLst/>
          </a:prstGeom>
          <a:solidFill>
            <a:srgbClr val="B5421F"/>
          </a:solidFill>
          <a:ln>
            <a:noFill/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33F8F4-70B2-4730-BCE6-4FC97FF99FD4}"/>
              </a:ext>
            </a:extLst>
          </p:cNvPr>
          <p:cNvGrpSpPr/>
          <p:nvPr/>
        </p:nvGrpSpPr>
        <p:grpSpPr>
          <a:xfrm>
            <a:off x="776337" y="7110342"/>
            <a:ext cx="9402930" cy="376096"/>
            <a:chOff x="754138" y="6295920"/>
            <a:chExt cx="9402930" cy="37609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4C35D4-BBB8-46A1-BD2E-312CEF1EC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AF1B67-4F02-4C35-96B1-804CB410A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F58AE7C-57E9-4466-98D9-5DAE111558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44F192D-11BA-4903-9BFB-9D61CFF72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98DCBD-0D97-449D-B1B5-5182718AFE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1BDFC23-925A-4217-A9DF-A55DD6BCDF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6FF8A8F-2871-4C67-8BD6-F09817698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8F819-AF76-4D4E-8B4B-36136EDCC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B889269-1515-4DE4-9D1C-A5D97D7C1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FBF1589-F0D6-4659-A731-152FEADD2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FA481C3-3EE7-4326-895F-33D05FF263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CDC5362-D2CA-4B72-868B-8DB7FF00F7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53" name="Content Placeholder 31">
            <a:extLst>
              <a:ext uri="{FF2B5EF4-FFF2-40B4-BE49-F238E27FC236}">
                <a16:creationId xmlns:a16="http://schemas.microsoft.com/office/drawing/2014/main" id="{7A6D5941-693F-40FB-B38F-AD6D332085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6" y="7187867"/>
            <a:ext cx="718869" cy="3133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9209BD6-1F89-4939-BF7E-F422FA2B51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3517708" y="178824"/>
            <a:ext cx="5157847" cy="3744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99EB5-B1A3-4349-876D-6ECDEA47D45D}"/>
              </a:ext>
            </a:extLst>
          </p:cNvPr>
          <p:cNvSpPr/>
          <p:nvPr/>
        </p:nvSpPr>
        <p:spPr>
          <a:xfrm>
            <a:off x="6870598" y="5438758"/>
            <a:ext cx="43059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  <a:cs typeface="Dubai Medium" panose="020B0604020202020204" pitchFamily="34" charset="-78"/>
              </a:rPr>
              <a:t>Ryan, Pierre, Luke, </a:t>
            </a:r>
            <a:r>
              <a:rPr lang="en-US" sz="2200" dirty="0" err="1">
                <a:solidFill>
                  <a:srgbClr val="000000"/>
                </a:solidFill>
                <a:latin typeface="Bahnschrift" panose="020B0502040204020203" pitchFamily="34" charset="0"/>
                <a:cs typeface="Dubai Medium" panose="020B0604020202020204" pitchFamily="34" charset="-78"/>
              </a:rPr>
              <a:t>Deitter</a:t>
            </a: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  <a:cs typeface="Dubai Medium" panose="020B0604020202020204" pitchFamily="34" charset="-78"/>
              </a:rPr>
              <a:t>, Adam </a:t>
            </a:r>
          </a:p>
        </p:txBody>
      </p:sp>
    </p:spTree>
    <p:extLst>
      <p:ext uri="{BB962C8B-B14F-4D97-AF65-F5344CB8AC3E}">
        <p14:creationId xmlns:p14="http://schemas.microsoft.com/office/powerpoint/2010/main" val="106126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 dir="u"/>
      </p:transition>
    </mc:Choice>
    <mc:Fallback xmlns="">
      <p:transition spd="slow">
        <p:pull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Customer Segment 2 | Original</a:t>
            </a:r>
            <a:br>
              <a:rPr lang="en-US" sz="2200"/>
            </a:br>
            <a:r>
              <a:rPr lang="en-US"/>
              <a:t>Independent Mechanic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E94CEC-FF8D-40B4-9447-59A0FA4F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57" y="1879281"/>
            <a:ext cx="5314543" cy="3775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Location: </a:t>
            </a:r>
            <a:r>
              <a:rPr lang="en-US" sz="1800" b="1" dirty="0"/>
              <a:t>Edmonton Area</a:t>
            </a:r>
          </a:p>
          <a:p>
            <a:r>
              <a:rPr lang="en-US" sz="1800" dirty="0"/>
              <a:t>Excess Income: </a:t>
            </a:r>
            <a:r>
              <a:rPr lang="en-US" sz="1800" b="1" dirty="0">
                <a:cs typeface="Calibri"/>
              </a:rPr>
              <a:t>Medium</a:t>
            </a:r>
            <a:r>
              <a:rPr lang="en-US" sz="1800" dirty="0">
                <a:cs typeface="Calibri"/>
              </a:rPr>
              <a:t> (depending on success)</a:t>
            </a:r>
            <a:endParaRPr lang="en-US" sz="1800" b="1" dirty="0">
              <a:cs typeface="Calibri"/>
            </a:endParaRPr>
          </a:p>
          <a:p>
            <a:r>
              <a:rPr lang="en-US" sz="1800" dirty="0"/>
              <a:t>Business Expenses:</a:t>
            </a:r>
            <a:r>
              <a:rPr lang="en-US" sz="1800" dirty="0">
                <a:cs typeface="Calibri"/>
              </a:rPr>
              <a:t> Employees, Marketing, Rent, Tools/Parts, Training, Fees/Taxes</a:t>
            </a:r>
          </a:p>
          <a:p>
            <a:r>
              <a:rPr lang="en-US" sz="1800" dirty="0">
                <a:cs typeface="Calibri"/>
              </a:rPr>
              <a:t>Not necessarily a businessperson </a:t>
            </a:r>
          </a:p>
          <a:p>
            <a:r>
              <a:rPr lang="en-US" sz="1800" b="1" dirty="0"/>
              <a:t>Extremely busy, focused, career-minded</a:t>
            </a:r>
            <a:endParaRPr lang="en-US" sz="1800" b="1" dirty="0">
              <a:cs typeface="Calibri"/>
            </a:endParaRPr>
          </a:p>
          <a:p>
            <a:r>
              <a:rPr lang="en-US" sz="1800" dirty="0"/>
              <a:t>Values</a:t>
            </a:r>
            <a:r>
              <a:rPr lang="en-US" sz="1800" b="1" dirty="0"/>
              <a:t>: Reliability</a:t>
            </a:r>
            <a:r>
              <a:rPr lang="en-US" sz="1800" b="1" dirty="0">
                <a:cs typeface="Calibri"/>
              </a:rPr>
              <a:t>, Loyalty, Consistency</a:t>
            </a:r>
          </a:p>
          <a:p>
            <a:r>
              <a:rPr lang="en-US" sz="1800" dirty="0"/>
              <a:t>Fears: </a:t>
            </a:r>
            <a:r>
              <a:rPr lang="en-US" sz="1800" b="1" dirty="0"/>
              <a:t>Loss of </a:t>
            </a:r>
            <a:r>
              <a:rPr lang="en-US" sz="1800" b="1" dirty="0">
                <a:cs typeface="Calibri"/>
              </a:rPr>
              <a:t>customers, damage to reputation</a:t>
            </a:r>
          </a:p>
          <a:p>
            <a:r>
              <a:rPr lang="en-US" sz="1800" dirty="0"/>
              <a:t>Major pain point: </a:t>
            </a:r>
            <a:r>
              <a:rPr lang="en-US" sz="1800" b="1" dirty="0">
                <a:cs typeface="Calibri"/>
              </a:rPr>
              <a:t>Lack of Customers</a:t>
            </a:r>
            <a:endParaRPr lang="en-US" sz="1800" dirty="0">
              <a:cs typeface="Calibri"/>
            </a:endParaRPr>
          </a:p>
        </p:txBody>
      </p:sp>
      <p:pic>
        <p:nvPicPr>
          <p:cNvPr id="8" name="Picture 2" descr="A person standing in front of a car&#10;&#10;Description generated with high confidence">
            <a:extLst>
              <a:ext uri="{FF2B5EF4-FFF2-40B4-BE49-F238E27FC236}">
                <a16:creationId xmlns:a16="http://schemas.microsoft.com/office/drawing/2014/main" id="{A4E56557-ED29-4CAC-AFCE-21D52F947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3" r="21253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E2F86EA7-DDBD-4619-8845-CB5971BA4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49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</a:rPr>
              <a:t>Customer Segment 2 | Current</a:t>
            </a:r>
            <a:br>
              <a:rPr lang="en-US" sz="2200" kern="1200" dirty="0">
                <a:solidFill>
                  <a:schemeClr val="tx1"/>
                </a:solidFill>
              </a:rPr>
            </a:br>
            <a:r>
              <a:rPr lang="en-US" kern="1200" dirty="0">
                <a:solidFill>
                  <a:schemeClr val="tx1"/>
                </a:solidFill>
              </a:rPr>
              <a:t>Mechanic Shop Owner</a:t>
            </a:r>
          </a:p>
        </p:txBody>
      </p:sp>
      <p:pic>
        <p:nvPicPr>
          <p:cNvPr id="8" name="Picture 2" descr="A person standing in front of a car&#10;&#10;Description generated with high confidence">
            <a:extLst>
              <a:ext uri="{FF2B5EF4-FFF2-40B4-BE49-F238E27FC236}">
                <a16:creationId xmlns:a16="http://schemas.microsoft.com/office/drawing/2014/main" id="{3ACFB5F5-7F2C-4DAA-9F57-7DE69511E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3" r="21253" b="-1"/>
          <a:stretch/>
        </p:blipFill>
        <p:spPr>
          <a:xfrm>
            <a:off x="480060" y="1648683"/>
            <a:ext cx="3425957" cy="3560152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A8140DB-54D8-425A-A9AC-87037905B6FC}"/>
              </a:ext>
            </a:extLst>
          </p:cNvPr>
          <p:cNvSpPr txBox="1">
            <a:spLocks/>
          </p:cNvSpPr>
          <p:nvPr/>
        </p:nvSpPr>
        <p:spPr>
          <a:xfrm>
            <a:off x="4387515" y="2022601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Bahnschrift" panose="020B0502040204020203" pitchFamily="34" charset="0"/>
              </a:rPr>
              <a:t>Location: </a:t>
            </a:r>
            <a:r>
              <a:rPr lang="en-US" sz="2000" b="1" dirty="0">
                <a:latin typeface="Bahnschrift" panose="020B0502040204020203" pitchFamily="34" charset="0"/>
              </a:rPr>
              <a:t>Edmonton Area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Not necessarily a businessperson </a:t>
            </a:r>
          </a:p>
          <a:p>
            <a:r>
              <a:rPr lang="en-US" sz="2000" b="1" dirty="0">
                <a:latin typeface="Bahnschrift" panose="020B0502040204020203" pitchFamily="34" charset="0"/>
              </a:rPr>
              <a:t>Extremely busy, focused, career-minded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Values</a:t>
            </a:r>
            <a:r>
              <a:rPr lang="en-US" sz="2000" b="1" dirty="0">
                <a:latin typeface="Bahnschrift" panose="020B0502040204020203" pitchFamily="34" charset="0"/>
              </a:rPr>
              <a:t>: Reliability, Loyalty, Consistency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Fears: </a:t>
            </a:r>
            <a:r>
              <a:rPr lang="en-US" sz="2000" b="1" dirty="0">
                <a:latin typeface="Bahnschrift" panose="020B0502040204020203" pitchFamily="34" charset="0"/>
              </a:rPr>
              <a:t>Loss of customers, damage to reputation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Major pain point: </a:t>
            </a:r>
            <a:r>
              <a:rPr lang="en-US" sz="2000" b="1" dirty="0">
                <a:latin typeface="Bahnschrift" panose="020B0502040204020203" pitchFamily="34" charset="0"/>
              </a:rPr>
              <a:t>Not utilizing all space</a:t>
            </a:r>
            <a:r>
              <a:rPr lang="en-US" sz="2000" dirty="0">
                <a:latin typeface="Bahnschrift" panose="020B0502040204020203" pitchFamily="34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C8028A-585C-4EC0-B87D-A8218AE307D9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F35CE1-EB15-435D-A417-465A4E513D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E4612-BD7B-49E0-B83F-9312519FC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B186A3-463A-48D8-998A-AA7A9973FF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C66BAB-B748-4DAF-8591-19044272FE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76995D-EB88-42F0-9611-A8950C7FA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FF695F-4B78-4230-BC8F-7BCCC41596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183A0D-55CB-4540-8DA2-E4B853471B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1F5AC0-3276-443E-98BD-55EC007A1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BEA9A7-E7F9-403C-B603-E08C93CEF5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4A66592-0B85-485E-B576-0C1BB4A0FF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0FDF44-D2A6-4676-8521-D3BFC7F7F8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7C19C8-68B8-4DEE-BB53-594FB96911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28" name="Content Placeholder 31">
            <a:extLst>
              <a:ext uri="{FF2B5EF4-FFF2-40B4-BE49-F238E27FC236}">
                <a16:creationId xmlns:a16="http://schemas.microsoft.com/office/drawing/2014/main" id="{2B9CDE6B-479B-4C0B-81EE-9B9C1AE2B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49" y="6424609"/>
            <a:ext cx="718869" cy="3133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38F7D7-3AD3-4BBD-99F5-2B7AEDED93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5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F8B9BDC3-350A-4A36-87E6-4B68DC2B816C}"/>
              </a:ext>
            </a:extLst>
          </p:cNvPr>
          <p:cNvSpPr txBox="1">
            <a:spLocks/>
          </p:cNvSpPr>
          <p:nvPr/>
        </p:nvSpPr>
        <p:spPr>
          <a:xfrm>
            <a:off x="838200" y="273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r>
              <a:rPr lang="en-US" sz="2400" dirty="0">
                <a:latin typeface="Bahnschrift" panose="020B0502040204020203" pitchFamily="34" charset="0"/>
              </a:rPr>
              <a:t>Mechanic Shop Owner Value Proposition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dirty="0">
                <a:latin typeface="Bahnschrift" panose="020B0502040204020203" pitchFamily="34" charset="0"/>
              </a:rPr>
              <a:t>Original</a:t>
            </a:r>
            <a:endParaRPr lang="en-CA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28D23-D41A-4898-B6EE-EF90B639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369832"/>
            <a:ext cx="10683240" cy="5341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9DBF49-F0F9-4EDE-888C-AD5E9B66FE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722164" y="5755921"/>
            <a:ext cx="1428422" cy="1017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A4A93-DC3E-42AA-970F-ECD29F9C7AB6}"/>
              </a:ext>
            </a:extLst>
          </p:cNvPr>
          <p:cNvSpPr/>
          <p:nvPr/>
        </p:nvSpPr>
        <p:spPr>
          <a:xfrm>
            <a:off x="6419730" y="4202199"/>
            <a:ext cx="1467633" cy="9457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Enough Customers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456F4-76BC-409D-8AB5-3B78F7126FE0}"/>
              </a:ext>
            </a:extLst>
          </p:cNvPr>
          <p:cNvSpPr/>
          <p:nvPr/>
        </p:nvSpPr>
        <p:spPr>
          <a:xfrm flipH="1">
            <a:off x="4114628" y="4066875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Edge on competition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5B441-11C1-4AA3-8809-6DC965760CAB}"/>
              </a:ext>
            </a:extLst>
          </p:cNvPr>
          <p:cNvSpPr/>
          <p:nvPr/>
        </p:nvSpPr>
        <p:spPr>
          <a:xfrm flipH="1">
            <a:off x="4441887" y="1703445"/>
            <a:ext cx="1253027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Advertising resource</a:t>
            </a:r>
            <a:endParaRPr lang="en-US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383DC-68EE-4746-9234-05391B2BEFB6}"/>
              </a:ext>
            </a:extLst>
          </p:cNvPr>
          <p:cNvSpPr/>
          <p:nvPr/>
        </p:nvSpPr>
        <p:spPr>
          <a:xfrm flipH="1">
            <a:off x="2233809" y="5160723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95339C-390B-42D4-9217-4A705CA6E797}"/>
              </a:ext>
            </a:extLst>
          </p:cNvPr>
          <p:cNvSpPr/>
          <p:nvPr/>
        </p:nvSpPr>
        <p:spPr>
          <a:xfrm flipH="1">
            <a:off x="2330885" y="1639464"/>
            <a:ext cx="1158039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Rating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1A1C13-DDAD-432A-9C27-CBCB5C10C7B4}"/>
              </a:ext>
            </a:extLst>
          </p:cNvPr>
          <p:cNvSpPr/>
          <p:nvPr/>
        </p:nvSpPr>
        <p:spPr>
          <a:xfrm flipH="1">
            <a:off x="6650695" y="1764336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Resource for advertising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89488C-934C-4246-ABE2-769A145EB88C}"/>
              </a:ext>
            </a:extLst>
          </p:cNvPr>
          <p:cNvSpPr/>
          <p:nvPr/>
        </p:nvSpPr>
        <p:spPr>
          <a:xfrm flipH="1">
            <a:off x="8480121" y="1688926"/>
            <a:ext cx="1329846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F32BC7-1340-4A3D-B769-24067F52F05C}"/>
              </a:ext>
            </a:extLst>
          </p:cNvPr>
          <p:cNvSpPr/>
          <p:nvPr/>
        </p:nvSpPr>
        <p:spPr>
          <a:xfrm flipH="1">
            <a:off x="9078786" y="3545637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Fix their Cars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F736D6-D2E7-45DF-A666-68FABFD93B40}"/>
              </a:ext>
            </a:extLst>
          </p:cNvPr>
          <p:cNvSpPr/>
          <p:nvPr/>
        </p:nvSpPr>
        <p:spPr>
          <a:xfrm flipH="1">
            <a:off x="9980378" y="2593312"/>
            <a:ext cx="1194148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 Customers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9AB348-96F5-4AE8-8248-E14A6D5873AA}"/>
              </a:ext>
            </a:extLst>
          </p:cNvPr>
          <p:cNvSpPr/>
          <p:nvPr/>
        </p:nvSpPr>
        <p:spPr>
          <a:xfrm flipH="1">
            <a:off x="8342336" y="5100181"/>
            <a:ext cx="1465544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Lots of Competition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DA4F6-EECF-440E-884E-7C97CB2BFFA3}"/>
              </a:ext>
            </a:extLst>
          </p:cNvPr>
          <p:cNvSpPr/>
          <p:nvPr/>
        </p:nvSpPr>
        <p:spPr>
          <a:xfrm flipH="1">
            <a:off x="6830537" y="3024094"/>
            <a:ext cx="1695187" cy="8698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Good work appreciated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(Rating System)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955E93-E368-4743-90ED-D9ECDF13372C}"/>
              </a:ext>
            </a:extLst>
          </p:cNvPr>
          <p:cNvSpPr/>
          <p:nvPr/>
        </p:nvSpPr>
        <p:spPr>
          <a:xfrm flipH="1">
            <a:off x="1521913" y="4198173"/>
            <a:ext cx="1194148" cy="6638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39C852-1E90-4A09-8615-09012F20D3F3}"/>
              </a:ext>
            </a:extLst>
          </p:cNvPr>
          <p:cNvSpPr/>
          <p:nvPr/>
        </p:nvSpPr>
        <p:spPr>
          <a:xfrm flipH="1">
            <a:off x="1017474" y="2903205"/>
            <a:ext cx="1406454" cy="7535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App/Website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A2B71-8E11-4FD7-A5BF-8A09E25EA2B8}"/>
              </a:ext>
            </a:extLst>
          </p:cNvPr>
          <p:cNvSpPr/>
          <p:nvPr/>
        </p:nvSpPr>
        <p:spPr>
          <a:xfrm flipH="1">
            <a:off x="3247740" y="2873495"/>
            <a:ext cx="1194148" cy="989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Increased sales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A6323E-D636-4A73-92DE-9ECE4235DDFE}"/>
              </a:ext>
            </a:extLst>
          </p:cNvPr>
          <p:cNvSpPr/>
          <p:nvPr/>
        </p:nvSpPr>
        <p:spPr>
          <a:xfrm flipH="1">
            <a:off x="4102391" y="5337171"/>
            <a:ext cx="1194147" cy="9749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Slow business periods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06AD7B-A120-4154-A507-14A130F871B2}"/>
              </a:ext>
            </a:extLst>
          </p:cNvPr>
          <p:cNvSpPr/>
          <p:nvPr/>
        </p:nvSpPr>
        <p:spPr>
          <a:xfrm flipH="1">
            <a:off x="10262853" y="4459854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Make money</a:t>
            </a:r>
          </a:p>
        </p:txBody>
      </p:sp>
      <p:pic>
        <p:nvPicPr>
          <p:cNvPr id="40" name="Content Placeholder 31">
            <a:extLst>
              <a:ext uri="{FF2B5EF4-FFF2-40B4-BE49-F238E27FC236}">
                <a16:creationId xmlns:a16="http://schemas.microsoft.com/office/drawing/2014/main" id="{A8B1D81D-7F3E-462E-9CFE-55773778B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49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2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F8B9BDC3-350A-4A36-87E6-4B68DC2B816C}"/>
              </a:ext>
            </a:extLst>
          </p:cNvPr>
          <p:cNvSpPr txBox="1">
            <a:spLocks/>
          </p:cNvSpPr>
          <p:nvPr/>
        </p:nvSpPr>
        <p:spPr>
          <a:xfrm>
            <a:off x="838200" y="273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r>
              <a:rPr lang="en-US" sz="2400" dirty="0">
                <a:latin typeface="Bahnschrift" panose="020B0502040204020203" pitchFamily="34" charset="0"/>
              </a:rPr>
              <a:t>Mechanic Shop Owner Value Proposition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dirty="0">
                <a:latin typeface="Bahnschrift" panose="020B0502040204020203" pitchFamily="34" charset="0"/>
              </a:rPr>
              <a:t>Current</a:t>
            </a:r>
            <a:endParaRPr lang="en-CA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28D23-D41A-4898-B6EE-EF90B639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369832"/>
            <a:ext cx="10683240" cy="5341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9DBF49-F0F9-4EDE-888C-AD5E9B66FE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722164" y="5755921"/>
            <a:ext cx="1428422" cy="1017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A4A93-DC3E-42AA-970F-ECD29F9C7AB6}"/>
              </a:ext>
            </a:extLst>
          </p:cNvPr>
          <p:cNvSpPr/>
          <p:nvPr/>
        </p:nvSpPr>
        <p:spPr>
          <a:xfrm>
            <a:off x="6419730" y="4202199"/>
            <a:ext cx="1467633" cy="9457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fully utilized space.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456F4-76BC-409D-8AB5-3B78F7126FE0}"/>
              </a:ext>
            </a:extLst>
          </p:cNvPr>
          <p:cNvSpPr/>
          <p:nvPr/>
        </p:nvSpPr>
        <p:spPr>
          <a:xfrm flipH="1">
            <a:off x="4114628" y="4066875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Edge on competition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5B441-11C1-4AA3-8809-6DC965760CAB}"/>
              </a:ext>
            </a:extLst>
          </p:cNvPr>
          <p:cNvSpPr/>
          <p:nvPr/>
        </p:nvSpPr>
        <p:spPr>
          <a:xfrm flipH="1">
            <a:off x="4441887" y="1703445"/>
            <a:ext cx="1253027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Advertising resource</a:t>
            </a:r>
            <a:endParaRPr lang="en-US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383DC-68EE-4746-9234-05391B2BEFB6}"/>
              </a:ext>
            </a:extLst>
          </p:cNvPr>
          <p:cNvSpPr/>
          <p:nvPr/>
        </p:nvSpPr>
        <p:spPr>
          <a:xfrm flipH="1">
            <a:off x="2233809" y="5160723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95339C-390B-42D4-9217-4A705CA6E797}"/>
              </a:ext>
            </a:extLst>
          </p:cNvPr>
          <p:cNvSpPr/>
          <p:nvPr/>
        </p:nvSpPr>
        <p:spPr>
          <a:xfrm flipH="1">
            <a:off x="2330885" y="1639464"/>
            <a:ext cx="1158039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Rating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1A1C13-DDAD-432A-9C27-CBCB5C10C7B4}"/>
              </a:ext>
            </a:extLst>
          </p:cNvPr>
          <p:cNvSpPr/>
          <p:nvPr/>
        </p:nvSpPr>
        <p:spPr>
          <a:xfrm flipH="1">
            <a:off x="6650695" y="1764336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Resource for advertising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89488C-934C-4246-ABE2-769A145EB88C}"/>
              </a:ext>
            </a:extLst>
          </p:cNvPr>
          <p:cNvSpPr/>
          <p:nvPr/>
        </p:nvSpPr>
        <p:spPr>
          <a:xfrm flipH="1">
            <a:off x="8480121" y="1688926"/>
            <a:ext cx="1329846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F32BC7-1340-4A3D-B769-24067F52F05C}"/>
              </a:ext>
            </a:extLst>
          </p:cNvPr>
          <p:cNvSpPr/>
          <p:nvPr/>
        </p:nvSpPr>
        <p:spPr>
          <a:xfrm flipH="1">
            <a:off x="9078786" y="3545637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Fix their Cars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F736D6-D2E7-45DF-A666-68FABFD93B40}"/>
              </a:ext>
            </a:extLst>
          </p:cNvPr>
          <p:cNvSpPr/>
          <p:nvPr/>
        </p:nvSpPr>
        <p:spPr>
          <a:xfrm flipH="1">
            <a:off x="9980378" y="2593312"/>
            <a:ext cx="1194148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 Customers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9AB348-96F5-4AE8-8248-E14A6D5873AA}"/>
              </a:ext>
            </a:extLst>
          </p:cNvPr>
          <p:cNvSpPr/>
          <p:nvPr/>
        </p:nvSpPr>
        <p:spPr>
          <a:xfrm flipH="1">
            <a:off x="8530226" y="5141934"/>
            <a:ext cx="1465544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Lots of Competition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DA4F6-EECF-440E-884E-7C97CB2BFFA3}"/>
              </a:ext>
            </a:extLst>
          </p:cNvPr>
          <p:cNvSpPr/>
          <p:nvPr/>
        </p:nvSpPr>
        <p:spPr>
          <a:xfrm flipH="1">
            <a:off x="6830537" y="3024094"/>
            <a:ext cx="1695187" cy="8698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Rating system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955E93-E368-4743-90ED-D9ECDF13372C}"/>
              </a:ext>
            </a:extLst>
          </p:cNvPr>
          <p:cNvSpPr/>
          <p:nvPr/>
        </p:nvSpPr>
        <p:spPr>
          <a:xfrm flipH="1">
            <a:off x="1521913" y="4198173"/>
            <a:ext cx="1194148" cy="6638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39C852-1E90-4A09-8615-09012F20D3F3}"/>
              </a:ext>
            </a:extLst>
          </p:cNvPr>
          <p:cNvSpPr/>
          <p:nvPr/>
        </p:nvSpPr>
        <p:spPr>
          <a:xfrm flipH="1">
            <a:off x="1017474" y="2903205"/>
            <a:ext cx="1406454" cy="7535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App/Website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A2B71-8E11-4FD7-A5BF-8A09E25EA2B8}"/>
              </a:ext>
            </a:extLst>
          </p:cNvPr>
          <p:cNvSpPr/>
          <p:nvPr/>
        </p:nvSpPr>
        <p:spPr>
          <a:xfrm flipH="1">
            <a:off x="3247740" y="2873495"/>
            <a:ext cx="1194148" cy="989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Increased sales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A6323E-D636-4A73-92DE-9ECE4235DDFE}"/>
              </a:ext>
            </a:extLst>
          </p:cNvPr>
          <p:cNvSpPr/>
          <p:nvPr/>
        </p:nvSpPr>
        <p:spPr>
          <a:xfrm flipH="1">
            <a:off x="4102391" y="5337171"/>
            <a:ext cx="1194147" cy="9749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Slow business periods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06AD7B-A120-4154-A507-14A130F871B2}"/>
              </a:ext>
            </a:extLst>
          </p:cNvPr>
          <p:cNvSpPr/>
          <p:nvPr/>
        </p:nvSpPr>
        <p:spPr>
          <a:xfrm flipH="1">
            <a:off x="10262853" y="4459854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Make money</a:t>
            </a:r>
          </a:p>
        </p:txBody>
      </p:sp>
      <p:pic>
        <p:nvPicPr>
          <p:cNvPr id="40" name="Content Placeholder 31">
            <a:extLst>
              <a:ext uri="{FF2B5EF4-FFF2-40B4-BE49-F238E27FC236}">
                <a16:creationId xmlns:a16="http://schemas.microsoft.com/office/drawing/2014/main" id="{F0FB699C-F974-42B2-BEB1-080080B35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49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F8B9BDC3-350A-4A36-87E6-4B68DC2B816C}"/>
              </a:ext>
            </a:extLst>
          </p:cNvPr>
          <p:cNvSpPr txBox="1">
            <a:spLocks/>
          </p:cNvSpPr>
          <p:nvPr/>
        </p:nvSpPr>
        <p:spPr>
          <a:xfrm>
            <a:off x="838200" y="273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r>
              <a:rPr lang="en-US" sz="2400" dirty="0">
                <a:latin typeface="Bahnschrift" panose="020B0502040204020203" pitchFamily="34" charset="0"/>
              </a:rPr>
              <a:t>Mechanic Shop Owner Value Proposition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dirty="0">
                <a:latin typeface="Bahnschrift" panose="020B0502040204020203" pitchFamily="34" charset="0"/>
              </a:rPr>
              <a:t>The Evolution</a:t>
            </a:r>
            <a:endParaRPr lang="en-CA" dirty="0"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28D23-D41A-4898-B6EE-EF90B639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369832"/>
            <a:ext cx="10683240" cy="5341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9DBF49-F0F9-4EDE-888C-AD5E9B66FE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722164" y="5755921"/>
            <a:ext cx="1428422" cy="10172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6A4A93-DC3E-42AA-970F-ECD29F9C7AB6}"/>
              </a:ext>
            </a:extLst>
          </p:cNvPr>
          <p:cNvSpPr/>
          <p:nvPr/>
        </p:nvSpPr>
        <p:spPr>
          <a:xfrm>
            <a:off x="6419730" y="4202199"/>
            <a:ext cx="1467633" cy="9457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fully utilized space.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456F4-76BC-409D-8AB5-3B78F7126FE0}"/>
              </a:ext>
            </a:extLst>
          </p:cNvPr>
          <p:cNvSpPr/>
          <p:nvPr/>
        </p:nvSpPr>
        <p:spPr>
          <a:xfrm flipH="1">
            <a:off x="4114628" y="4066875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Edge on competition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5B441-11C1-4AA3-8809-6DC965760CAB}"/>
              </a:ext>
            </a:extLst>
          </p:cNvPr>
          <p:cNvSpPr/>
          <p:nvPr/>
        </p:nvSpPr>
        <p:spPr>
          <a:xfrm flipH="1">
            <a:off x="4441887" y="1703445"/>
            <a:ext cx="1253027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Advertising resource</a:t>
            </a:r>
            <a:endParaRPr lang="en-US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383DC-68EE-4746-9234-05391B2BEFB6}"/>
              </a:ext>
            </a:extLst>
          </p:cNvPr>
          <p:cNvSpPr/>
          <p:nvPr/>
        </p:nvSpPr>
        <p:spPr>
          <a:xfrm flipH="1">
            <a:off x="2233809" y="5160723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95339C-390B-42D4-9217-4A705CA6E797}"/>
              </a:ext>
            </a:extLst>
          </p:cNvPr>
          <p:cNvSpPr/>
          <p:nvPr/>
        </p:nvSpPr>
        <p:spPr>
          <a:xfrm flipH="1">
            <a:off x="2330885" y="1639464"/>
            <a:ext cx="1158039" cy="9538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Rating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1A1C13-DDAD-432A-9C27-CBCB5C10C7B4}"/>
              </a:ext>
            </a:extLst>
          </p:cNvPr>
          <p:cNvSpPr/>
          <p:nvPr/>
        </p:nvSpPr>
        <p:spPr>
          <a:xfrm flipH="1">
            <a:off x="6650695" y="1764336"/>
            <a:ext cx="1350723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Resource for advertising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89488C-934C-4246-ABE2-769A145EB88C}"/>
              </a:ext>
            </a:extLst>
          </p:cNvPr>
          <p:cNvSpPr/>
          <p:nvPr/>
        </p:nvSpPr>
        <p:spPr>
          <a:xfrm flipH="1">
            <a:off x="8480121" y="1688926"/>
            <a:ext cx="1329846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Connection to Customers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F32BC7-1340-4A3D-B769-24067F52F05C}"/>
              </a:ext>
            </a:extLst>
          </p:cNvPr>
          <p:cNvSpPr/>
          <p:nvPr/>
        </p:nvSpPr>
        <p:spPr>
          <a:xfrm flipH="1">
            <a:off x="9078786" y="3545637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Fix their Cars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F736D6-D2E7-45DF-A666-68FABFD93B40}"/>
              </a:ext>
            </a:extLst>
          </p:cNvPr>
          <p:cNvSpPr/>
          <p:nvPr/>
        </p:nvSpPr>
        <p:spPr>
          <a:xfrm flipH="1">
            <a:off x="9980378" y="2593312"/>
            <a:ext cx="1194148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 Customers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9AB348-96F5-4AE8-8248-E14A6D5873AA}"/>
              </a:ext>
            </a:extLst>
          </p:cNvPr>
          <p:cNvSpPr/>
          <p:nvPr/>
        </p:nvSpPr>
        <p:spPr>
          <a:xfrm flipH="1">
            <a:off x="8530226" y="5141934"/>
            <a:ext cx="1465544" cy="11022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Lots of Competition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7DA4F6-EECF-440E-884E-7C97CB2BFFA3}"/>
              </a:ext>
            </a:extLst>
          </p:cNvPr>
          <p:cNvSpPr/>
          <p:nvPr/>
        </p:nvSpPr>
        <p:spPr>
          <a:xfrm flipH="1">
            <a:off x="6830537" y="3024094"/>
            <a:ext cx="1695187" cy="8698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Rating system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955E93-E368-4743-90ED-D9ECDF13372C}"/>
              </a:ext>
            </a:extLst>
          </p:cNvPr>
          <p:cNvSpPr/>
          <p:nvPr/>
        </p:nvSpPr>
        <p:spPr>
          <a:xfrm flipH="1">
            <a:off x="1521913" y="4198173"/>
            <a:ext cx="1194148" cy="6638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39C852-1E90-4A09-8615-09012F20D3F3}"/>
              </a:ext>
            </a:extLst>
          </p:cNvPr>
          <p:cNvSpPr/>
          <p:nvPr/>
        </p:nvSpPr>
        <p:spPr>
          <a:xfrm flipH="1">
            <a:off x="1017474" y="2903205"/>
            <a:ext cx="1406454" cy="7535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App/Website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FA2B71-8E11-4FD7-A5BF-8A09E25EA2B8}"/>
              </a:ext>
            </a:extLst>
          </p:cNvPr>
          <p:cNvSpPr/>
          <p:nvPr/>
        </p:nvSpPr>
        <p:spPr>
          <a:xfrm flipH="1">
            <a:off x="3247740" y="2873495"/>
            <a:ext cx="1194148" cy="989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Increased sales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A6323E-D636-4A73-92DE-9ECE4235DDFE}"/>
              </a:ext>
            </a:extLst>
          </p:cNvPr>
          <p:cNvSpPr/>
          <p:nvPr/>
        </p:nvSpPr>
        <p:spPr>
          <a:xfrm flipH="1">
            <a:off x="4102391" y="5337171"/>
            <a:ext cx="1194147" cy="9749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Slow business periods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06AD7B-A120-4154-A507-14A130F871B2}"/>
              </a:ext>
            </a:extLst>
          </p:cNvPr>
          <p:cNvSpPr/>
          <p:nvPr/>
        </p:nvSpPr>
        <p:spPr>
          <a:xfrm flipH="1">
            <a:off x="10262853" y="4459854"/>
            <a:ext cx="995819" cy="8001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Make money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E96329-4D48-4BA8-A19E-37B395876B41}"/>
              </a:ext>
            </a:extLst>
          </p:cNvPr>
          <p:cNvSpPr/>
          <p:nvPr/>
        </p:nvSpPr>
        <p:spPr>
          <a:xfrm>
            <a:off x="6415555" y="5356681"/>
            <a:ext cx="1467633" cy="9457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Enough Customers</a:t>
            </a:r>
          </a:p>
        </p:txBody>
      </p:sp>
      <p:pic>
        <p:nvPicPr>
          <p:cNvPr id="40" name="Content Placeholder 31">
            <a:extLst>
              <a:ext uri="{FF2B5EF4-FFF2-40B4-BE49-F238E27FC236}">
                <a16:creationId xmlns:a16="http://schemas.microsoft.com/office/drawing/2014/main" id="{EA5F01D3-EB2E-44BD-8C90-6733E14F5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49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9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The Original</a:t>
            </a:r>
            <a:br>
              <a:rPr lang="en-US"/>
            </a:br>
            <a:r>
              <a:rPr lang="en-US"/>
              <a:t>Minimum Viable Products</a:t>
            </a:r>
          </a:p>
        </p:txBody>
      </p:sp>
      <p:pic>
        <p:nvPicPr>
          <p:cNvPr id="7" name="Picture 6" descr="A white sign with black text&#10;&#10;Description generated with high confidence">
            <a:extLst>
              <a:ext uri="{FF2B5EF4-FFF2-40B4-BE49-F238E27FC236}">
                <a16:creationId xmlns:a16="http://schemas.microsoft.com/office/drawing/2014/main" id="{81B93C41-4063-4BA1-AE87-BD6B1325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36" y="1519071"/>
            <a:ext cx="5365857" cy="21718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AA9B83F-39B2-4F99-B93F-387DCDF2C8D1}"/>
              </a:ext>
            </a:extLst>
          </p:cNvPr>
          <p:cNvGrpSpPr/>
          <p:nvPr/>
        </p:nvGrpSpPr>
        <p:grpSpPr>
          <a:xfrm>
            <a:off x="436936" y="3781274"/>
            <a:ext cx="5407402" cy="2628404"/>
            <a:chOff x="206267" y="1161001"/>
            <a:chExt cx="11551836" cy="5210828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64E97BC2-D04C-465B-8152-D697AEA6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3156">
              <a:off x="206267" y="1738071"/>
              <a:ext cx="2982040" cy="4625798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1CBD5D0E-465A-415A-8A4D-180FF6925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0174">
              <a:off x="8780635" y="1537185"/>
              <a:ext cx="2977468" cy="4642592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13C2306-FA3F-4769-BAB0-B33936BC7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8951">
              <a:off x="8529458" y="1278601"/>
              <a:ext cx="2846990" cy="4882519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586CE945-AD3C-4C06-B1E0-02C72E5A4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43600">
              <a:off x="819198" y="1616662"/>
              <a:ext cx="2869526" cy="4676775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7BF98359-5665-4B02-8715-53771BDA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00719">
              <a:off x="1473438" y="1616661"/>
              <a:ext cx="2967139" cy="4676775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80EF2AC-2907-4FF2-B828-65F115322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1469">
              <a:off x="2377893" y="1538456"/>
              <a:ext cx="2843230" cy="4770612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BD8246D-EB19-472F-ABF1-3135C99E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2227">
              <a:off x="7720092" y="1161001"/>
              <a:ext cx="3081149" cy="4956630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5A8E9E4D-E551-4264-8D2E-9A814D173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18">
              <a:off x="6900447" y="1297824"/>
              <a:ext cx="3129551" cy="4873159"/>
            </a:xfrm>
            <a:prstGeom prst="rect">
              <a:avLst/>
            </a:prstGeom>
          </p:spPr>
        </p:pic>
        <p:pic>
          <p:nvPicPr>
            <p:cNvPr id="17" name="Picture 1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F05B19D-1166-49B6-9313-CE9D7CC47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6358" y="1496524"/>
              <a:ext cx="3604349" cy="487530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241" y="148701"/>
            <a:ext cx="4244756" cy="41421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/>
          <a:srcRect b="6049"/>
          <a:stretch/>
        </p:blipFill>
        <p:spPr>
          <a:xfrm>
            <a:off x="6251005" y="2871129"/>
            <a:ext cx="4552186" cy="3475809"/>
          </a:xfrm>
          <a:prstGeom prst="rect">
            <a:avLst/>
          </a:prstGeom>
        </p:spPr>
      </p:pic>
      <p:pic>
        <p:nvPicPr>
          <p:cNvPr id="20" name="Content Placeholder 31">
            <a:extLst>
              <a:ext uri="{FF2B5EF4-FFF2-40B4-BE49-F238E27FC236}">
                <a16:creationId xmlns:a16="http://schemas.microsoft.com/office/drawing/2014/main" id="{AFF34E91-C9BC-4AEC-80AE-ADF1BA5979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3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5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Our Current</a:t>
            </a:r>
            <a:br>
              <a:rPr lang="en-US"/>
            </a:br>
            <a:r>
              <a:rPr lang="en-US"/>
              <a:t>Minimum Viable Product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31812" y="1594027"/>
            <a:ext cx="6528375" cy="4689962"/>
            <a:chOff x="3119865" y="1679088"/>
            <a:chExt cx="6528375" cy="4689962"/>
          </a:xfrm>
        </p:grpSpPr>
        <p:grpSp>
          <p:nvGrpSpPr>
            <p:cNvPr id="9" name="Group 8"/>
            <p:cNvGrpSpPr/>
            <p:nvPr/>
          </p:nvGrpSpPr>
          <p:grpSpPr>
            <a:xfrm>
              <a:off x="4031989" y="1679088"/>
              <a:ext cx="5616251" cy="4033258"/>
              <a:chOff x="6508030" y="1690688"/>
              <a:chExt cx="5616251" cy="4033258"/>
            </a:xfrm>
          </p:grpSpPr>
          <p:pic>
            <p:nvPicPr>
              <p:cNvPr id="6" name="Picture 10" descr="A screenshot of a computer screen&#10;&#10;Description generated with very high confidence">
                <a:extLst>
                  <a:ext uri="{FF2B5EF4-FFF2-40B4-BE49-F238E27FC236}">
                    <a16:creationId xmlns:a16="http://schemas.microsoft.com/office/drawing/2014/main" id="{59E5C8E0-D029-428E-BF07-82B89C892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08030" y="1690688"/>
                <a:ext cx="5616251" cy="403325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6520" y="1935481"/>
                <a:ext cx="4262511" cy="3333372"/>
              </a:xfrm>
              <a:prstGeom prst="rect">
                <a:avLst/>
              </a:prstGeom>
            </p:spPr>
          </p:pic>
        </p:grpSp>
        <p:pic>
          <p:nvPicPr>
            <p:cNvPr id="7" name="Picture 6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FE43E202-086B-46DD-BF70-D2875FE54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865" y="2922132"/>
              <a:ext cx="2032912" cy="3446918"/>
            </a:xfrm>
            <a:prstGeom prst="rect">
              <a:avLst/>
            </a:prstGeom>
          </p:spPr>
        </p:pic>
      </p:grpSp>
      <p:pic>
        <p:nvPicPr>
          <p:cNvPr id="12" name="Content Placeholder 31">
            <a:extLst>
              <a:ext uri="{FF2B5EF4-FFF2-40B4-BE49-F238E27FC236}">
                <a16:creationId xmlns:a16="http://schemas.microsoft.com/office/drawing/2014/main" id="{77253616-D561-4653-BA3E-195AE8A3A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3" y="6424609"/>
            <a:ext cx="718869" cy="313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F106A-618B-4E6F-89F2-E388B87C2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855" y="3232597"/>
            <a:ext cx="1502903" cy="25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15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Our Current</a:t>
            </a:r>
            <a:br>
              <a:rPr lang="en-US"/>
            </a:br>
            <a:r>
              <a:rPr lang="en-US"/>
              <a:t>Minimum Viable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4" y="2475671"/>
            <a:ext cx="2987266" cy="2802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67" y="2347334"/>
            <a:ext cx="2784172" cy="2802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321" y="2347334"/>
            <a:ext cx="2556047" cy="2799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776" y="2347334"/>
            <a:ext cx="2609224" cy="2926535"/>
          </a:xfrm>
          <a:prstGeom prst="rect">
            <a:avLst/>
          </a:prstGeom>
        </p:spPr>
      </p:pic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5D6F2D88-0E01-41E7-B63A-F77862DC1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3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871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Our Current</a:t>
            </a:r>
            <a:br>
              <a:rPr lang="en-US"/>
            </a:br>
            <a:r>
              <a:rPr lang="en-US"/>
              <a:t>Minimum Viable Product 2</a:t>
            </a:r>
          </a:p>
        </p:txBody>
      </p:sp>
      <p:pic>
        <p:nvPicPr>
          <p:cNvPr id="5" name="1 min intro to TW">
            <a:hlinkClick r:id="" action="ppaction://media"/>
            <a:extLst>
              <a:ext uri="{FF2B5EF4-FFF2-40B4-BE49-F238E27FC236}">
                <a16:creationId xmlns:a16="http://schemas.microsoft.com/office/drawing/2014/main" id="{3AB806B7-47B9-41F3-8B82-FD0FC5C33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915" y="1549409"/>
            <a:ext cx="8386965" cy="4717668"/>
          </a:xfrm>
          <a:prstGeom prst="rect">
            <a:avLst/>
          </a:prstGeom>
        </p:spPr>
      </p:pic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9C36B3CF-3CC5-428D-AE63-0876C56B1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3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177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3382"/>
            <a:ext cx="6114294" cy="89314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Direct</a:t>
            </a:r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2550C9E-AE44-41CA-908E-0592C34FB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508" y="4314620"/>
            <a:ext cx="3197145" cy="174583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63DD1C3-2920-44EE-82B6-6AEC99D2B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4" t="8001" r="3367" b="10510"/>
          <a:stretch/>
        </p:blipFill>
        <p:spPr>
          <a:xfrm>
            <a:off x="2608341" y="1550524"/>
            <a:ext cx="3469365" cy="2074287"/>
          </a:xfrm>
          <a:prstGeom prst="rect">
            <a:avLst/>
          </a:prstGeom>
        </p:spPr>
      </p:pic>
      <p:pic>
        <p:nvPicPr>
          <p:cNvPr id="11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7AADCEB-EB34-4B4A-9666-41FEC29AA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145" y="3214564"/>
            <a:ext cx="2158795" cy="2158795"/>
          </a:xfrm>
          <a:prstGeom prst="rect">
            <a:avLst/>
          </a:prstGeom>
        </p:spPr>
      </p:pic>
      <p:pic>
        <p:nvPicPr>
          <p:cNvPr id="13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25AC08A-9A30-4888-B034-10AB6C78F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419" y="4005219"/>
            <a:ext cx="2373776" cy="2158794"/>
          </a:xfrm>
          <a:prstGeom prst="rect">
            <a:avLst/>
          </a:prstGeom>
        </p:spPr>
      </p:pic>
      <p:pic>
        <p:nvPicPr>
          <p:cNvPr id="18" name="Content Placeholder 31">
            <a:extLst>
              <a:ext uri="{FF2B5EF4-FFF2-40B4-BE49-F238E27FC236}">
                <a16:creationId xmlns:a16="http://schemas.microsoft.com/office/drawing/2014/main" id="{1CCDEE66-18FB-4DBF-887A-915A9BFBA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31" y="6424609"/>
            <a:ext cx="718869" cy="313353"/>
          </a:xfrm>
          <a:prstGeom prst="rect">
            <a:avLst/>
          </a:prstGeom>
        </p:spPr>
      </p:pic>
      <p:pic>
        <p:nvPicPr>
          <p:cNvPr id="22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3BA37178-E0BC-4215-86C6-1FA9A00FC7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82" t="7640" r="6734" b="9555"/>
          <a:stretch/>
        </p:blipFill>
        <p:spPr>
          <a:xfrm>
            <a:off x="155358" y="1921934"/>
            <a:ext cx="2140204" cy="2158793"/>
          </a:xfrm>
          <a:prstGeom prst="rect">
            <a:avLst/>
          </a:prstGeom>
        </p:spPr>
      </p:pic>
      <p:pic>
        <p:nvPicPr>
          <p:cNvPr id="24" name="Picture 15">
            <a:extLst>
              <a:ext uri="{FF2B5EF4-FFF2-40B4-BE49-F238E27FC236}">
                <a16:creationId xmlns:a16="http://schemas.microsoft.com/office/drawing/2014/main" id="{1A46E744-7C57-488B-B308-C80973FF1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342" y="1603548"/>
            <a:ext cx="2158799" cy="21410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90739D-4DA5-400B-B246-7AAA4EBECD96}"/>
              </a:ext>
            </a:extLst>
          </p:cNvPr>
          <p:cNvCxnSpPr/>
          <p:nvPr/>
        </p:nvCxnSpPr>
        <p:spPr>
          <a:xfrm>
            <a:off x="0" y="1326533"/>
            <a:ext cx="12192000" cy="0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50581-83A8-4AE0-9655-39829A6CA510}"/>
              </a:ext>
            </a:extLst>
          </p:cNvPr>
          <p:cNvCxnSpPr>
            <a:cxnSpLocks/>
          </p:cNvCxnSpPr>
          <p:nvPr/>
        </p:nvCxnSpPr>
        <p:spPr>
          <a:xfrm>
            <a:off x="6096000" y="433390"/>
            <a:ext cx="0" cy="5991219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BD6A8D-89EE-4171-BB77-5F10816A567F}"/>
              </a:ext>
            </a:extLst>
          </p:cNvPr>
          <p:cNvCxnSpPr>
            <a:cxnSpLocks/>
          </p:cNvCxnSpPr>
          <p:nvPr/>
        </p:nvCxnSpPr>
        <p:spPr>
          <a:xfrm>
            <a:off x="0" y="6424609"/>
            <a:ext cx="10427677" cy="0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F24BD1-3D8E-40DC-AE7D-6DA97AFA933B}"/>
              </a:ext>
            </a:extLst>
          </p:cNvPr>
          <p:cNvCxnSpPr>
            <a:cxnSpLocks/>
          </p:cNvCxnSpPr>
          <p:nvPr/>
        </p:nvCxnSpPr>
        <p:spPr>
          <a:xfrm>
            <a:off x="10427677" y="5734410"/>
            <a:ext cx="1764323" cy="0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6D4924-C266-4BB7-AE30-C52A1294E25A}"/>
              </a:ext>
            </a:extLst>
          </p:cNvPr>
          <p:cNvCxnSpPr>
            <a:cxnSpLocks/>
          </p:cNvCxnSpPr>
          <p:nvPr/>
        </p:nvCxnSpPr>
        <p:spPr>
          <a:xfrm>
            <a:off x="10427677" y="5734410"/>
            <a:ext cx="0" cy="690199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DE1A2-2492-4259-9C58-A79359395036}"/>
              </a:ext>
            </a:extLst>
          </p:cNvPr>
          <p:cNvSpPr/>
          <p:nvPr/>
        </p:nvSpPr>
        <p:spPr>
          <a:xfrm>
            <a:off x="5229411" y="-65761"/>
            <a:ext cx="17331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Bahnschrift" panose="020B0502040204020203" pitchFamily="34" charset="0"/>
              </a:rPr>
              <a:t>Competitors</a:t>
            </a:r>
            <a:endParaRPr lang="en-CA" sz="2200" dirty="0">
              <a:latin typeface="Bahnschrift" panose="020B05020402040202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04D3372-B4A5-499D-9CF8-085340FF33B3}"/>
              </a:ext>
            </a:extLst>
          </p:cNvPr>
          <p:cNvSpPr txBox="1">
            <a:spLocks/>
          </p:cNvSpPr>
          <p:nvPr/>
        </p:nvSpPr>
        <p:spPr>
          <a:xfrm>
            <a:off x="6096000" y="433388"/>
            <a:ext cx="6114294" cy="893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Indirect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0B38B0-AF04-4050-BFD3-03AC3E6DA4F6}"/>
              </a:ext>
            </a:extLst>
          </p:cNvPr>
          <p:cNvCxnSpPr/>
          <p:nvPr/>
        </p:nvCxnSpPr>
        <p:spPr>
          <a:xfrm>
            <a:off x="-18294" y="433390"/>
            <a:ext cx="12192000" cy="0"/>
          </a:xfrm>
          <a:prstGeom prst="line">
            <a:avLst/>
          </a:prstGeom>
          <a:ln w="38100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74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1" descr="A picture containing electronics, iPod&#10;&#10;Description generated with high confidence">
            <a:extLst>
              <a:ext uri="{FF2B5EF4-FFF2-40B4-BE49-F238E27FC236}">
                <a16:creationId xmlns:a16="http://schemas.microsoft.com/office/drawing/2014/main" id="{C5E945A5-48D8-4B04-960E-A18465DFD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10" y="1206822"/>
            <a:ext cx="6568750" cy="3313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E7A78-9EA0-40C4-BC9F-76B9C1C3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48" y="-112087"/>
            <a:ext cx="10515600" cy="1325563"/>
          </a:xfrm>
        </p:spPr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Business Concept</a:t>
            </a:r>
          </a:p>
        </p:txBody>
      </p:sp>
      <p:pic>
        <p:nvPicPr>
          <p:cNvPr id="5" name="Picture 6" descr="A person in a green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4E19E49A-8BE1-4713-A86A-45CBC432F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35" y="3772576"/>
            <a:ext cx="2637171" cy="1979142"/>
          </a:xfrm>
          <a:prstGeom prst="rect">
            <a:avLst/>
          </a:prstGeom>
        </p:spPr>
      </p:pic>
      <p:pic>
        <p:nvPicPr>
          <p:cNvPr id="8" name="Picture 8" descr="A picture containing person, luggage, man, building&#10;&#10;Description generated with very high confidence">
            <a:extLst>
              <a:ext uri="{FF2B5EF4-FFF2-40B4-BE49-F238E27FC236}">
                <a16:creationId xmlns:a16="http://schemas.microsoft.com/office/drawing/2014/main" id="{30946424-678D-493F-85F2-43826E864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92" y="1209559"/>
            <a:ext cx="2629979" cy="1750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DC4660-320B-4447-B9DD-BBF9440253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6684718" y="2006122"/>
            <a:ext cx="1209604" cy="857416"/>
          </a:xfrm>
          <a:prstGeom prst="rect">
            <a:avLst/>
          </a:prstGeom>
        </p:spPr>
      </p:pic>
      <p:pic>
        <p:nvPicPr>
          <p:cNvPr id="14" name="Picture 14" descr="A person sitting in a car&#10;&#10;Description generated with very high confidence">
            <a:extLst>
              <a:ext uri="{FF2B5EF4-FFF2-40B4-BE49-F238E27FC236}">
                <a16:creationId xmlns:a16="http://schemas.microsoft.com/office/drawing/2014/main" id="{B31E706A-BE6F-462F-8C7A-E6ABD9D1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9603" y="2214855"/>
            <a:ext cx="2592639" cy="1673361"/>
          </a:xfrm>
          <a:prstGeom prst="rect">
            <a:avLst/>
          </a:prstGeom>
        </p:spPr>
      </p:pic>
      <p:pic>
        <p:nvPicPr>
          <p:cNvPr id="3" name="Graphic 3" descr="Arrow: Slight curve">
            <a:extLst>
              <a:ext uri="{FF2B5EF4-FFF2-40B4-BE49-F238E27FC236}">
                <a16:creationId xmlns:a16="http://schemas.microsoft.com/office/drawing/2014/main" id="{88F9483A-982A-4B99-99E2-BB41248896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-1740000">
            <a:off x="3484983" y="4239209"/>
            <a:ext cx="914400" cy="914400"/>
          </a:xfrm>
          <a:prstGeom prst="rect">
            <a:avLst/>
          </a:prstGeom>
        </p:spPr>
      </p:pic>
      <p:pic>
        <p:nvPicPr>
          <p:cNvPr id="7" name="Graphic 8" descr="Arrow: Clockwise curve">
            <a:extLst>
              <a:ext uri="{FF2B5EF4-FFF2-40B4-BE49-F238E27FC236}">
                <a16:creationId xmlns:a16="http://schemas.microsoft.com/office/drawing/2014/main" id="{DEDD4481-1753-4D51-AC0D-8C9D0E13B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00000">
            <a:off x="3500535" y="957943"/>
            <a:ext cx="914400" cy="914400"/>
          </a:xfrm>
          <a:prstGeom prst="rect">
            <a:avLst/>
          </a:prstGeom>
        </p:spPr>
      </p:pic>
      <p:pic>
        <p:nvPicPr>
          <p:cNvPr id="15" name="Graphic 15" descr="Arrow: Straight">
            <a:extLst>
              <a:ext uri="{FF2B5EF4-FFF2-40B4-BE49-F238E27FC236}">
                <a16:creationId xmlns:a16="http://schemas.microsoft.com/office/drawing/2014/main" id="{4720D1EE-1D24-4AE4-8BA4-FA302D2EF8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740000">
            <a:off x="8298024" y="2590800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548C0-B38D-422B-BC11-259A4540CF06}"/>
              </a:ext>
            </a:extLst>
          </p:cNvPr>
          <p:cNvSpPr/>
          <p:nvPr/>
        </p:nvSpPr>
        <p:spPr>
          <a:xfrm>
            <a:off x="822047" y="6224402"/>
            <a:ext cx="9653417" cy="5252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3F8F4-70B2-4730-BCE6-4FC97FF99FD4}"/>
              </a:ext>
            </a:extLst>
          </p:cNvPr>
          <p:cNvGrpSpPr/>
          <p:nvPr/>
        </p:nvGrpSpPr>
        <p:grpSpPr>
          <a:xfrm>
            <a:off x="760170" y="6302500"/>
            <a:ext cx="9402930" cy="376096"/>
            <a:chOff x="754138" y="6295920"/>
            <a:chExt cx="9402930" cy="37609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4C35D4-BBB8-46A1-BD2E-312CEF1EC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AAF1B67-4F02-4C35-96B1-804CB410A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F58AE7C-57E9-4466-98D9-5DAE111558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44F192D-11BA-4903-9BFB-9D61CFF72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298DCBD-0D97-449D-B1B5-5182718AFE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1BDFC23-925A-4217-A9DF-A55DD6BCDF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6FF8A8F-2871-4C67-8BD6-F09817698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908F819-AF76-4D4E-8B4B-36136EDCC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B889269-1515-4DE4-9D1C-A5D97D7C1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FBF1589-F0D6-4659-A731-152FEADD2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FA481C3-3EE7-4326-895F-33D05FF263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DC5362-D2CA-4B72-868B-8DB7FF00F7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A6D5941-693F-40FB-B38F-AD6D33208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7" y="6369382"/>
            <a:ext cx="718869" cy="313353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209BD6-1F89-4939-BF7E-F422FA2B510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7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3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42" y="4701703"/>
            <a:ext cx="6796713" cy="1124240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</a:rPr>
              <a:t>Market Size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Car Owners</a:t>
            </a:r>
          </a:p>
        </p:txBody>
      </p:sp>
      <p:pic>
        <p:nvPicPr>
          <p:cNvPr id="5" name="Picture 5" descr="A car driving down a busy highway&#10;&#10;Description generated with very high confidence">
            <a:extLst>
              <a:ext uri="{FF2B5EF4-FFF2-40B4-BE49-F238E27FC236}">
                <a16:creationId xmlns:a16="http://schemas.microsoft.com/office/drawing/2014/main" id="{7ACF7168-D645-457A-8356-D88EF64FE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9" r="1" b="27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4721" y="371929"/>
            <a:ext cx="4095480" cy="40958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TAM:</a:t>
            </a:r>
            <a:r>
              <a:rPr lang="en-US" sz="2000" dirty="0">
                <a:solidFill>
                  <a:srgbClr val="FFFFFF"/>
                </a:solidFill>
              </a:rPr>
              <a:t> 3.4 million cars registered in Alberta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SAM:</a:t>
            </a:r>
            <a:r>
              <a:rPr lang="en-US" sz="2000" dirty="0">
                <a:solidFill>
                  <a:srgbClr val="FFFFFF"/>
                </a:solidFill>
              </a:rPr>
              <a:t> 700,000 cars registered in Edmonton, 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 - 82% is 574,000 cars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</a:t>
            </a:r>
            <a:r>
              <a:rPr lang="en-US" sz="2000" dirty="0">
                <a:solidFill>
                  <a:srgbClr val="FFFFFF"/>
                </a:solidFill>
              </a:rPr>
              <a:t> Year 1: 287,000 (50% of SAM)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</a:t>
            </a:r>
            <a:r>
              <a:rPr lang="en-US" sz="2000" dirty="0">
                <a:solidFill>
                  <a:srgbClr val="FFFFFF"/>
                </a:solidFill>
              </a:rPr>
              <a:t> Year 2: 344,400 (20% increase)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 </a:t>
            </a:r>
            <a:r>
              <a:rPr lang="en-US" sz="2000" dirty="0">
                <a:solidFill>
                  <a:srgbClr val="FFFFFF"/>
                </a:solidFill>
              </a:rPr>
              <a:t>Year 3: 574,000 (40% increase, up to SAM)</a:t>
            </a:r>
          </a:p>
        </p:txBody>
      </p:sp>
      <p:pic>
        <p:nvPicPr>
          <p:cNvPr id="13" name="Content Placeholder 31">
            <a:extLst>
              <a:ext uri="{FF2B5EF4-FFF2-40B4-BE49-F238E27FC236}">
                <a16:creationId xmlns:a16="http://schemas.microsoft.com/office/drawing/2014/main" id="{3E1A809D-0633-4ADC-89DE-95C19DFBA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87" y="6424609"/>
            <a:ext cx="718869" cy="31335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63A050-80B0-4A4D-A6B5-447978489FF5}"/>
              </a:ext>
            </a:extLst>
          </p:cNvPr>
          <p:cNvSpPr txBox="1">
            <a:spLocks/>
          </p:cNvSpPr>
          <p:nvPr/>
        </p:nvSpPr>
        <p:spPr>
          <a:xfrm>
            <a:off x="7654721" y="4855335"/>
            <a:ext cx="4095480" cy="1569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36AE3-312B-4232-9AEC-AFD81E878BCD}"/>
              </a:ext>
            </a:extLst>
          </p:cNvPr>
          <p:cNvSpPr/>
          <p:nvPr/>
        </p:nvSpPr>
        <p:spPr>
          <a:xfrm>
            <a:off x="7516649" y="4526382"/>
            <a:ext cx="43356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22 million cars in Canada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2 million new cars sold in Canada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At any time, 4 million under warranty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18% of cars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85E757-59AE-48F9-B350-8D121BE77B6A}"/>
              </a:ext>
            </a:extLst>
          </p:cNvPr>
          <p:cNvCxnSpPr/>
          <p:nvPr/>
        </p:nvCxnSpPr>
        <p:spPr>
          <a:xfrm>
            <a:off x="7654721" y="4467762"/>
            <a:ext cx="4095480" cy="0"/>
          </a:xfrm>
          <a:prstGeom prst="line">
            <a:avLst/>
          </a:prstGeom>
          <a:ln w="28575">
            <a:solidFill>
              <a:srgbClr val="B54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FF1831-0423-4C5A-9D9D-0B298192668C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3154E9-2414-439B-A259-420D7D3C1F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406438-255F-4666-92F4-18ED23C6E1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6B763D-2E3C-4122-AAD2-55E07E492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77F984-94D1-4472-87D1-95B09AA6E7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75F3EE-05C5-4BF0-9397-05614921E4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14F642-CAFB-42C1-AE42-0075D45B91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11F4526-1856-482A-8BCD-C0AEBEF60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7CB211A-0672-46E8-9C0C-CE8134F9E9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E45ACBF-DD46-456D-A238-CF3F9622D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DE1E22F-3EE5-418E-9488-585D769C1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A687B38-FB84-4174-85CC-6C2EB65626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669E60-60F5-46ED-9139-47DB872E63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B26F0C6-F90E-45C2-9B8C-41907E8746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  <p:pic>
        <p:nvPicPr>
          <p:cNvPr id="31" name="Content Placeholder 31">
            <a:extLst>
              <a:ext uri="{FF2B5EF4-FFF2-40B4-BE49-F238E27FC236}">
                <a16:creationId xmlns:a16="http://schemas.microsoft.com/office/drawing/2014/main" id="{B2841C51-D75A-48D2-BF7D-387948DD9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87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Market Size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Mechanic Shops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03C08B37-D492-4550-8B71-5C362C91A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4" r="1" b="73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3654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TAM:</a:t>
            </a:r>
            <a:r>
              <a:rPr lang="en-US" sz="2000" dirty="0">
                <a:solidFill>
                  <a:srgbClr val="FFFFFF"/>
                </a:solidFill>
              </a:rPr>
              <a:t> 636 shops (Independent and Chain, Edmonton Area)(</a:t>
            </a:r>
            <a:r>
              <a:rPr lang="en-US" sz="2000" dirty="0" err="1">
                <a:solidFill>
                  <a:srgbClr val="FFFFFF"/>
                </a:solidFill>
              </a:rPr>
              <a:t>YellowPages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SAM:</a:t>
            </a:r>
            <a:r>
              <a:rPr lang="en-US" sz="2000" dirty="0">
                <a:solidFill>
                  <a:srgbClr val="FFFFFF"/>
                </a:solidFill>
              </a:rPr>
              <a:t> Of 437 in Edmonton, 150 are Independent 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</a:t>
            </a:r>
            <a:r>
              <a:rPr lang="en-US" sz="2000" dirty="0">
                <a:solidFill>
                  <a:srgbClr val="FFFFFF"/>
                </a:solidFill>
              </a:rPr>
              <a:t> Year 1: 15 (10% of SAM)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</a:t>
            </a:r>
            <a:r>
              <a:rPr lang="en-US" sz="2000" dirty="0">
                <a:solidFill>
                  <a:srgbClr val="FFFFFF"/>
                </a:solidFill>
              </a:rPr>
              <a:t> Year 2: 45 (3x increase)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Target Market </a:t>
            </a:r>
            <a:r>
              <a:rPr lang="en-US" sz="2000" dirty="0">
                <a:solidFill>
                  <a:srgbClr val="FFFFFF"/>
                </a:solidFill>
              </a:rPr>
              <a:t>Year 3: 90 (2x increase)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37132-F20C-463A-9225-289587AF3984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21E780-6817-4A34-A032-8872706573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B2FECF-417B-4E54-ABFE-FE2020B9E7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6D87CB-21B2-4A01-99B2-D34E454CD9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68AFF8-4B94-4554-89A9-3AC37CD5BF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86D994-6A52-43FB-A409-58410A9FCE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2AE823-C4E2-40A6-8F1E-F8001A8E2F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6C1E0B-694C-485C-BBBC-FCF959E51F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1C0A87-72B0-4B9C-843D-6E8F85E5A9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0F2623-4C0E-43C1-828F-49586DDAB3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AC47CAD-DB2E-4268-8BC8-2BC7A3F4E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F6AB69-1589-4258-9BB3-FE2650EAC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0171E7-EA19-43AF-98FD-77C5293908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DFBFD32-DEA6-410E-AFA5-351D3B7531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  <p:pic>
        <p:nvPicPr>
          <p:cNvPr id="25" name="Content Placeholder 31">
            <a:extLst>
              <a:ext uri="{FF2B5EF4-FFF2-40B4-BE49-F238E27FC236}">
                <a16:creationId xmlns:a16="http://schemas.microsoft.com/office/drawing/2014/main" id="{82C3F26B-8723-47BE-A28E-03EA46FB6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87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Customer Relationships</a:t>
            </a:r>
            <a:br>
              <a:rPr lang="en-US" dirty="0"/>
            </a:br>
            <a:r>
              <a:rPr lang="en-US" dirty="0"/>
              <a:t>Busy Edmontonian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-961072"/>
            <a:ext cx="10376517" cy="96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Bahnschrift" panose="020B0502040204020203" pitchFamily="34" charset="0"/>
              </a:rPr>
              <a:t>[Describe your top 2 methods to GET, KEEP, and GROW your customers] – loyalty program for example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81957611"/>
              </p:ext>
            </p:extLst>
          </p:nvPr>
        </p:nvGraphicFramePr>
        <p:xfrm>
          <a:off x="838200" y="1406279"/>
          <a:ext cx="10515600" cy="482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4C45A313-A0CD-4D8A-87E2-7A0D46952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6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Customer Relationships</a:t>
            </a:r>
            <a:br>
              <a:rPr lang="en-US" dirty="0"/>
            </a:br>
            <a:r>
              <a:rPr lang="en-US" dirty="0"/>
              <a:t>Mechanic Shop Owners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-961072"/>
            <a:ext cx="10376517" cy="96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Bahnschrift" panose="020B0502040204020203" pitchFamily="34" charset="0"/>
              </a:rPr>
              <a:t>[Describe your top 2 methods to GET, KEEP, and GROW your customers]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50739729"/>
              </p:ext>
            </p:extLst>
          </p:nvPr>
        </p:nvGraphicFramePr>
        <p:xfrm>
          <a:off x="838200" y="1027906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1ED17F4A-2792-4636-8150-8223C2A89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Marketing Channels</a:t>
            </a:r>
            <a:br>
              <a:rPr lang="en-US" dirty="0"/>
            </a:br>
            <a:r>
              <a:rPr lang="en-US" dirty="0"/>
              <a:t>Busy Edmontonian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391" y="-1797182"/>
            <a:ext cx="9881217" cy="1611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[Marketing Channels]</a:t>
            </a:r>
          </a:p>
          <a:p>
            <a:pPr marL="0" indent="0">
              <a:buNone/>
            </a:pPr>
            <a:r>
              <a:rPr lang="en-US"/>
              <a:t>Briefly describe how you plan to let your customers know about your business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4" y="2002968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66" y="2002968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88" y="2002968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10" y="2002968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3587162" y="4041131"/>
            <a:ext cx="2405675" cy="2243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Facebook Ads</a:t>
            </a:r>
          </a:p>
          <a:p>
            <a:pPr algn="ctr"/>
            <a:r>
              <a:rPr lang="en-CA" sz="1700" dirty="0">
                <a:latin typeface="Arial Nova"/>
              </a:rPr>
              <a:t>Ads in micro targeted Facebook user’s feeds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~$7.99 for 30,000 views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6517784" y="4041130"/>
            <a:ext cx="2293691" cy="2366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Word of Mouth</a:t>
            </a:r>
          </a:p>
          <a:p>
            <a:pPr algn="ctr"/>
            <a:r>
              <a:rPr lang="en-CA" sz="1700" dirty="0">
                <a:latin typeface="Arial Nova"/>
              </a:rPr>
              <a:t>Customers sharing their experiences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Free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9254000" y="4041129"/>
            <a:ext cx="2682503" cy="2243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Map Ads</a:t>
            </a:r>
          </a:p>
          <a:p>
            <a:pPr algn="ctr"/>
            <a:r>
              <a:rPr lang="en-CA" sz="1700" dirty="0">
                <a:latin typeface="Arial Nova"/>
              </a:rPr>
              <a:t>Appears at top of “mechanic” Map searches</a:t>
            </a:r>
          </a:p>
          <a:p>
            <a:pPr algn="ctr"/>
            <a:r>
              <a:rPr lang="en-CA" sz="1700" dirty="0">
                <a:latin typeface="Arial Nova"/>
              </a:rPr>
              <a:t>-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~$2.46 click (US)</a:t>
            </a: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~$0.10 view (US)</a:t>
            </a:r>
          </a:p>
        </p:txBody>
      </p:sp>
      <p:pic>
        <p:nvPicPr>
          <p:cNvPr id="15" name="Content Placeholder 31">
            <a:extLst>
              <a:ext uri="{FF2B5EF4-FFF2-40B4-BE49-F238E27FC236}">
                <a16:creationId xmlns:a16="http://schemas.microsoft.com/office/drawing/2014/main" id="{14F3746E-1AA6-436E-BC06-95092CE9C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03" y="6424609"/>
            <a:ext cx="718869" cy="3133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37A813B-8631-41AE-BE75-3CF57F9642B0}"/>
              </a:ext>
            </a:extLst>
          </p:cNvPr>
          <p:cNvSpPr txBox="1">
            <a:spLocks/>
          </p:cNvSpPr>
          <p:nvPr/>
        </p:nvSpPr>
        <p:spPr>
          <a:xfrm>
            <a:off x="502304" y="3918215"/>
            <a:ext cx="2602164" cy="2366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Google Ads</a:t>
            </a:r>
          </a:p>
          <a:p>
            <a:pPr algn="ctr"/>
            <a:r>
              <a:rPr lang="en-CA" sz="1700" dirty="0">
                <a:latin typeface="Arial Nova"/>
              </a:rPr>
              <a:t>Ads on common search terms on Google.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endParaRPr lang="en-CA" sz="1700" i="1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Free Search Result</a:t>
            </a: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~$2.46 click/~$0.10 view</a:t>
            </a:r>
          </a:p>
        </p:txBody>
      </p:sp>
    </p:spTree>
    <p:extLst>
      <p:ext uri="{BB962C8B-B14F-4D97-AF65-F5344CB8AC3E}">
        <p14:creationId xmlns:p14="http://schemas.microsoft.com/office/powerpoint/2010/main" val="157213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Marketing Channels</a:t>
            </a:r>
            <a:br>
              <a:rPr lang="en-US" dirty="0"/>
            </a:br>
            <a:r>
              <a:rPr lang="en-US" dirty="0"/>
              <a:t>Mechanic Shop Owner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391" y="-1797182"/>
            <a:ext cx="9881217" cy="1611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[Marketing Channels]</a:t>
            </a:r>
          </a:p>
          <a:p>
            <a:pPr marL="0" indent="0">
              <a:buNone/>
            </a:pPr>
            <a:r>
              <a:rPr lang="en-US"/>
              <a:t>Briefly describe how you plan to let your customers know about your business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31">
            <a:extLst>
              <a:ext uri="{FF2B5EF4-FFF2-40B4-BE49-F238E27FC236}">
                <a16:creationId xmlns:a16="http://schemas.microsoft.com/office/drawing/2014/main" id="{02C6C859-0721-4072-9450-F44192175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24" y="6436373"/>
            <a:ext cx="718869" cy="31335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4" y="1841416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1789854" y="3879578"/>
            <a:ext cx="2602164" cy="2366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Google Ads</a:t>
            </a:r>
          </a:p>
          <a:p>
            <a:pPr algn="ctr"/>
            <a:r>
              <a:rPr lang="en-CA" sz="1700" dirty="0">
                <a:latin typeface="Arial Nova"/>
              </a:rPr>
              <a:t>Ads on common search terms on Google.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endParaRPr lang="en-CA" sz="1700" i="1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Free Search Result</a:t>
            </a: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~$2.46 click/~$0.10 view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16" y="1841417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38" y="1841416"/>
            <a:ext cx="1725884" cy="1725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4874712" y="3879579"/>
            <a:ext cx="2293691" cy="2366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Sales Force</a:t>
            </a:r>
          </a:p>
          <a:p>
            <a:pPr algn="ctr"/>
            <a:r>
              <a:rPr lang="en-CA" sz="1700" dirty="0">
                <a:latin typeface="Arial Nova"/>
              </a:rPr>
              <a:t>Sales force that goes out to mechanics and talks to them.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Base salary + commission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7805334" y="3879578"/>
            <a:ext cx="2293691" cy="2366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Word of Mouth</a:t>
            </a:r>
          </a:p>
          <a:p>
            <a:pPr algn="ctr"/>
            <a:r>
              <a:rPr lang="en-CA" sz="1700" dirty="0">
                <a:latin typeface="Arial Nova"/>
              </a:rPr>
              <a:t>Mechanics tell other mechanics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dirty="0">
                <a:latin typeface="Arial Nova"/>
              </a:rPr>
              <a:t>- </a:t>
            </a:r>
          </a:p>
          <a:p>
            <a:pPr algn="ctr"/>
            <a:endParaRPr lang="en-CA" sz="1700" dirty="0">
              <a:latin typeface="Arial Nova"/>
            </a:endParaRPr>
          </a:p>
          <a:p>
            <a:pPr algn="ctr"/>
            <a:r>
              <a:rPr lang="en-CA" sz="1700" i="1" dirty="0">
                <a:solidFill>
                  <a:srgbClr val="FF0000"/>
                </a:solidFill>
                <a:latin typeface="Arial Nova"/>
              </a:rPr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4803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Customer Segment 1 &amp; 2</a:t>
            </a:r>
            <a:br>
              <a:rPr lang="en-US" dirty="0"/>
            </a:br>
            <a:r>
              <a:rPr lang="en-US" dirty="0"/>
              <a:t>Distribution Channels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318EC83-6654-49C2-8E54-482F831E7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26" y="2372056"/>
            <a:ext cx="6021602" cy="2758967"/>
          </a:xfrm>
          <a:prstGeom prst="rect">
            <a:avLst/>
          </a:prstGeom>
        </p:spPr>
      </p:pic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9C6116C-580A-4885-B0DB-1D74E1BC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2029867"/>
            <a:ext cx="5963727" cy="2755133"/>
          </a:xfrm>
          <a:prstGeom prst="rect">
            <a:avLst/>
          </a:prstGeom>
        </p:spPr>
      </p:pic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BA2FD6E1-86F3-4D39-8ED0-06FB4528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03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8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" panose="020B0502040204020203" pitchFamily="34" charset="0"/>
              </a:rPr>
              <a:t>Revenue Streams</a:t>
            </a:r>
          </a:p>
        </p:txBody>
      </p:sp>
      <p:pic>
        <p:nvPicPr>
          <p:cNvPr id="4" name="Picture 2" descr="A person standing in front of a car&#10;&#10;Description generated with high confidence">
            <a:extLst>
              <a:ext uri="{FF2B5EF4-FFF2-40B4-BE49-F238E27FC236}">
                <a16:creationId xmlns:a16="http://schemas.microsoft.com/office/drawing/2014/main" id="{BA13EA0D-E937-472C-B0F6-AD0EBC1D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3" r="21253" b="-1"/>
          <a:stretch/>
        </p:blipFill>
        <p:spPr>
          <a:xfrm>
            <a:off x="895635" y="1789292"/>
            <a:ext cx="2421305" cy="2516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C8346771-789F-4A98-942B-8791A103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364" y="2015699"/>
            <a:ext cx="2900689" cy="2289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372636" y="4404045"/>
            <a:ext cx="3467305" cy="1019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 b="1" dirty="0">
                <a:latin typeface="Bahnschrift SemiBold" panose="020B0502040204020203" pitchFamily="34" charset="0"/>
              </a:rPr>
              <a:t>Commission from Mechanics</a:t>
            </a:r>
          </a:p>
          <a:p>
            <a:pPr algn="ctr"/>
            <a:r>
              <a:rPr lang="en-CA" sz="1700" dirty="0">
                <a:latin typeface="Arial Nova"/>
              </a:rPr>
              <a:t>2-5% commission on purchases, with a $10 cap per purchase.</a:t>
            </a:r>
          </a:p>
          <a:p>
            <a:pPr algn="ctr"/>
            <a:r>
              <a:rPr lang="en-CA" sz="1700" i="1" dirty="0">
                <a:latin typeface="Arial Nova"/>
              </a:rPr>
              <a:t>Phased in slowly.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8276300" y="4404045"/>
            <a:ext cx="3467305" cy="1553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>
                <a:latin typeface="Bahnschrift SemiBold"/>
              </a:rPr>
              <a:t>Auxiliary Services</a:t>
            </a:r>
          </a:p>
          <a:p>
            <a:pPr marL="285750" indent="-285750">
              <a:buFont typeface="Arial"/>
              <a:buChar char="•"/>
            </a:pPr>
            <a:r>
              <a:rPr lang="en-CA" sz="1700">
                <a:latin typeface="Bahnschrift SemiLight" panose="020B0502040204020203" pitchFamily="34" charset="0"/>
              </a:rPr>
              <a:t>Promoted ads for certified mechanics</a:t>
            </a:r>
          </a:p>
          <a:p>
            <a:pPr marL="285750" indent="-285750">
              <a:buFont typeface="Arial"/>
              <a:buChar char="•"/>
            </a:pPr>
            <a:r>
              <a:rPr lang="en-CA" sz="1700">
                <a:latin typeface="Bahnschrift SemiLight" panose="020B0502040204020203" pitchFamily="34" charset="0"/>
              </a:rPr>
              <a:t>Trusty Wrench Certified partner program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4324468" y="4404045"/>
            <a:ext cx="3467305" cy="1177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1700">
                <a:latin typeface="Bahnschrift SemiBold" panose="020B0502040204020203" pitchFamily="34" charset="0"/>
              </a:rPr>
              <a:t>Commission From Customer</a:t>
            </a:r>
          </a:p>
          <a:p>
            <a:pPr algn="ctr"/>
            <a:r>
              <a:rPr lang="en-CA" sz="1700">
                <a:latin typeface="Bahnschrift SemiLight" panose="020B0502040204020203" pitchFamily="34" charset="0"/>
              </a:rPr>
              <a:t>10% commission, baked into the price, with a cap, per purchase. </a:t>
            </a:r>
            <a:r>
              <a:rPr lang="en-CA" sz="1700" i="1">
                <a:latin typeface="Bahnschrift SemiLight" panose="020B0502040204020203" pitchFamily="34" charset="0"/>
              </a:rPr>
              <a:t>Phased in.</a:t>
            </a:r>
            <a:endParaRPr lang="en-CA" sz="1700">
              <a:latin typeface="Bahnschrift SemiLight" panose="020B0502040204020203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69D123-7617-4FF4-90BD-F9E8D8BE298F}"/>
              </a:ext>
            </a:extLst>
          </p:cNvPr>
          <p:cNvSpPr txBox="1">
            <a:spLocks/>
          </p:cNvSpPr>
          <p:nvPr/>
        </p:nvSpPr>
        <p:spPr>
          <a:xfrm>
            <a:off x="11278557" y="1338114"/>
            <a:ext cx="3467305" cy="1177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endParaRPr lang="en-CA" sz="1700">
              <a:latin typeface="Bahnschrift SemiBold"/>
            </a:endParaRPr>
          </a:p>
        </p:txBody>
      </p:sp>
      <p:pic>
        <p:nvPicPr>
          <p:cNvPr id="15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56F5E957-AFDD-45E7-A02B-7F94BB1F9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683" y="1763955"/>
            <a:ext cx="2286873" cy="257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Content Placeholder 31">
            <a:extLst>
              <a:ext uri="{FF2B5EF4-FFF2-40B4-BE49-F238E27FC236}">
                <a16:creationId xmlns:a16="http://schemas.microsoft.com/office/drawing/2014/main" id="{1C750EEB-72F6-4D75-919A-32BBE85EE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8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0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1">
            <a:extLst>
              <a:ext uri="{FF2B5EF4-FFF2-40B4-BE49-F238E27FC236}">
                <a16:creationId xmlns:a16="http://schemas.microsoft.com/office/drawing/2014/main" id="{D6F69FC8-DF7C-4CC4-A6E7-F21ECACB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03" y="-613635"/>
            <a:ext cx="718869" cy="313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488C3-9939-42A7-A66F-85E328178500}"/>
              </a:ext>
            </a:extLst>
          </p:cNvPr>
          <p:cNvSpPr txBox="1"/>
          <p:nvPr/>
        </p:nvSpPr>
        <p:spPr>
          <a:xfrm>
            <a:off x="516082" y="481445"/>
            <a:ext cx="8129153" cy="17851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Bahnschrift SemiBold" panose="020B0502040204020203" pitchFamily="34" charset="0"/>
                <a:cs typeface="Dubai" panose="020B0503030403030204" pitchFamily="34" charset="-78"/>
              </a:rPr>
              <a:t>Cash Flow | Year 1</a:t>
            </a:r>
          </a:p>
          <a:p>
            <a:r>
              <a:rPr lang="en-US" sz="4400">
                <a:solidFill>
                  <a:schemeClr val="bg1"/>
                </a:solidFill>
                <a:latin typeface="Bahnschrift SemiBold" panose="020B0502040204020203" pitchFamily="34" charset="0"/>
                <a:cs typeface="Dubai" panose="020B0503030403030204" pitchFamily="34" charset="-78"/>
              </a:rPr>
              <a:t>Start Up Costs</a:t>
            </a:r>
          </a:p>
          <a:p>
            <a:endParaRPr lang="en-US" sz="4400">
              <a:solidFill>
                <a:schemeClr val="bg1"/>
              </a:solidFill>
              <a:latin typeface="Bahnschrift SemiBold" panose="020B0502040204020203" pitchFamily="34" charset="0"/>
              <a:cs typeface="Dubai" panose="020B0503030403030204" pitchFamily="34" charset="-78"/>
            </a:endParaRP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C567B6-3C25-480C-83B7-0E4FEB55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88" y="762587"/>
            <a:ext cx="7056430" cy="4939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DD9A5-67E6-4E9F-8E4B-D6416519EEFB}"/>
              </a:ext>
            </a:extLst>
          </p:cNvPr>
          <p:cNvSpPr txBox="1"/>
          <p:nvPr/>
        </p:nvSpPr>
        <p:spPr>
          <a:xfrm>
            <a:off x="516082" y="3056937"/>
            <a:ext cx="3852532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0">
                <a:solidFill>
                  <a:srgbClr val="FF0000"/>
                </a:solidFill>
                <a:latin typeface="Bahnschrift SemiBold" panose="020B0502040204020203" pitchFamily="34" charset="0"/>
                <a:cs typeface="Dubai" panose="020B0503030403030204" pitchFamily="34" charset="-78"/>
              </a:rPr>
              <a:t>$10,013</a:t>
            </a:r>
          </a:p>
          <a:p>
            <a:endParaRPr lang="en-US" sz="4400">
              <a:solidFill>
                <a:schemeClr val="bg1"/>
              </a:solidFill>
              <a:latin typeface="Bahnschrift SemiBold" panose="020B0502040204020203" pitchFamily="34" charset="0"/>
              <a:cs typeface="Dubai" panose="020B05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64322-B295-4990-857E-CB841D997A2C}"/>
              </a:ext>
            </a:extLst>
          </p:cNvPr>
          <p:cNvSpPr txBox="1"/>
          <p:nvPr/>
        </p:nvSpPr>
        <p:spPr>
          <a:xfrm>
            <a:off x="987083" y="2675277"/>
            <a:ext cx="96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Bahnschrift SemiBold" panose="020B0502040204020203" pitchFamily="34" charset="0"/>
                <a:cs typeface="Dubai" panose="020B0503030403030204" pitchFamily="34" charset="-78"/>
              </a:rPr>
              <a:t>Up to</a:t>
            </a:r>
          </a:p>
          <a:p>
            <a:endParaRPr lang="en-CA" sz="2200"/>
          </a:p>
        </p:txBody>
      </p:sp>
      <p:pic>
        <p:nvPicPr>
          <p:cNvPr id="11" name="Content Placeholder 31">
            <a:extLst>
              <a:ext uri="{FF2B5EF4-FFF2-40B4-BE49-F238E27FC236}">
                <a16:creationId xmlns:a16="http://schemas.microsoft.com/office/drawing/2014/main" id="{6FA08595-5603-41E8-9EA2-89342C745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8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9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4892-7FA9-4848-8CCE-F747C89E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>
                <a:solidFill>
                  <a:schemeClr val="bg1"/>
                </a:solidFill>
              </a:rPr>
              <a:t>Cash Flow | Year 1 - 3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Revenue Estimate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5DBD6E-7918-4078-B335-3074EC53A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" t="12295" r="5065" b="13320"/>
          <a:stretch/>
        </p:blipFill>
        <p:spPr>
          <a:xfrm>
            <a:off x="3529258" y="1439158"/>
            <a:ext cx="8588260" cy="5011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27E1A2-E9F9-4C5D-93E3-743B23782AC0}"/>
              </a:ext>
            </a:extLst>
          </p:cNvPr>
          <p:cNvGrpSpPr/>
          <p:nvPr/>
        </p:nvGrpSpPr>
        <p:grpSpPr>
          <a:xfrm>
            <a:off x="134783" y="2122345"/>
            <a:ext cx="3444239" cy="1306655"/>
            <a:chOff x="354037" y="2330094"/>
            <a:chExt cx="3444239" cy="13066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7C60DA-F1E8-41DC-9364-722AAE79E0D8}"/>
                </a:ext>
              </a:extLst>
            </p:cNvPr>
            <p:cNvSpPr txBox="1"/>
            <p:nvPr/>
          </p:nvSpPr>
          <p:spPr>
            <a:xfrm>
              <a:off x="516081" y="2544142"/>
              <a:ext cx="3282195" cy="1092607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6500">
                  <a:solidFill>
                    <a:srgbClr val="FF0000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$76,076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3C1D56-B072-4E3C-BF33-9848F4A88900}"/>
                </a:ext>
              </a:extLst>
            </p:cNvPr>
            <p:cNvSpPr txBox="1"/>
            <p:nvPr/>
          </p:nvSpPr>
          <p:spPr>
            <a:xfrm>
              <a:off x="354037" y="2330094"/>
              <a:ext cx="23469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Average year 1</a:t>
              </a:r>
            </a:p>
            <a:p>
              <a:endParaRPr lang="en-CA" sz="2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F63EBE-7189-4AE5-B456-8D12025AC14D}"/>
              </a:ext>
            </a:extLst>
          </p:cNvPr>
          <p:cNvGrpSpPr/>
          <p:nvPr/>
        </p:nvGrpSpPr>
        <p:grpSpPr>
          <a:xfrm>
            <a:off x="104403" y="3242405"/>
            <a:ext cx="3444239" cy="1306655"/>
            <a:chOff x="354037" y="2330094"/>
            <a:chExt cx="3444239" cy="1306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691DED-0AEA-4F37-8695-373E5400DBC7}"/>
                </a:ext>
              </a:extLst>
            </p:cNvPr>
            <p:cNvSpPr txBox="1"/>
            <p:nvPr/>
          </p:nvSpPr>
          <p:spPr>
            <a:xfrm>
              <a:off x="516081" y="2544142"/>
              <a:ext cx="3282195" cy="1092607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6500">
                  <a:solidFill>
                    <a:srgbClr val="FF0000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$83,683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96FF5-86D1-4C7B-B919-4C0AFFFA39D7}"/>
                </a:ext>
              </a:extLst>
            </p:cNvPr>
            <p:cNvSpPr txBox="1"/>
            <p:nvPr/>
          </p:nvSpPr>
          <p:spPr>
            <a:xfrm>
              <a:off x="354037" y="2330094"/>
              <a:ext cx="23469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Average year 2</a:t>
              </a:r>
            </a:p>
            <a:p>
              <a:endParaRPr lang="en-CA" sz="2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6368A3-E865-4BAC-8481-CC6937A158F1}"/>
              </a:ext>
            </a:extLst>
          </p:cNvPr>
          <p:cNvGrpSpPr/>
          <p:nvPr/>
        </p:nvGrpSpPr>
        <p:grpSpPr>
          <a:xfrm>
            <a:off x="90033" y="4411397"/>
            <a:ext cx="3770810" cy="1306655"/>
            <a:chOff x="354037" y="2330094"/>
            <a:chExt cx="3444239" cy="13066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30EB6-E534-4519-AC8A-D1F40A3389EB}"/>
                </a:ext>
              </a:extLst>
            </p:cNvPr>
            <p:cNvSpPr txBox="1"/>
            <p:nvPr/>
          </p:nvSpPr>
          <p:spPr>
            <a:xfrm>
              <a:off x="516081" y="2544142"/>
              <a:ext cx="3282195" cy="1092607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6500">
                  <a:solidFill>
                    <a:srgbClr val="FF0000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$100,610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FA60E-21C1-4BCD-8918-C7C0139A1325}"/>
                </a:ext>
              </a:extLst>
            </p:cNvPr>
            <p:cNvSpPr txBox="1"/>
            <p:nvPr/>
          </p:nvSpPr>
          <p:spPr>
            <a:xfrm>
              <a:off x="354037" y="2330094"/>
              <a:ext cx="23469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chemeClr val="bg1"/>
                  </a:solidFill>
                  <a:latin typeface="Bahnschrift SemiBold" panose="020B0502040204020203" pitchFamily="34" charset="0"/>
                  <a:cs typeface="Dubai" panose="020B0503030403030204" pitchFamily="34" charset="-78"/>
                </a:rPr>
                <a:t>Average year 3</a:t>
              </a:r>
            </a:p>
            <a:p>
              <a:endParaRPr lang="en-CA" sz="2200"/>
            </a:p>
          </p:txBody>
        </p:sp>
      </p:grpSp>
      <p:pic>
        <p:nvPicPr>
          <p:cNvPr id="16" name="Content Placeholder 31">
            <a:extLst>
              <a:ext uri="{FF2B5EF4-FFF2-40B4-BE49-F238E27FC236}">
                <a16:creationId xmlns:a16="http://schemas.microsoft.com/office/drawing/2014/main" id="{85FD7124-A9A3-44B2-9651-5226883CD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8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699543" y="2261394"/>
            <a:ext cx="6724650" cy="1325563"/>
          </a:xfrm>
        </p:spPr>
        <p:txBody>
          <a:bodyPr/>
          <a:lstStyle/>
          <a:p>
            <a:r>
              <a:rPr lang="en-US" sz="2200"/>
              <a:t>Week 1</a:t>
            </a:r>
            <a:br>
              <a:rPr lang="en-US"/>
            </a:br>
            <a:r>
              <a:rPr lang="en-US"/>
              <a:t>Business Model Canvas</a:t>
            </a:r>
          </a:p>
        </p:txBody>
      </p:sp>
      <p:pic>
        <p:nvPicPr>
          <p:cNvPr id="5" name="Content Placeholder 31">
            <a:extLst>
              <a:ext uri="{FF2B5EF4-FFF2-40B4-BE49-F238E27FC236}">
                <a16:creationId xmlns:a16="http://schemas.microsoft.com/office/drawing/2014/main" id="{02C6C859-0721-4072-9450-F44192175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4" y="6424609"/>
            <a:ext cx="718869" cy="313353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AB4905-6B3D-4CF6-A61E-84DD281FC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46" y="145796"/>
            <a:ext cx="10626436" cy="59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4892-7FA9-4848-8CCE-F747C89E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82" y="442411"/>
            <a:ext cx="10515600" cy="1325563"/>
          </a:xfrm>
        </p:spPr>
        <p:txBody>
          <a:bodyPr/>
          <a:lstStyle/>
          <a:p>
            <a:r>
              <a:rPr lang="en-US" sz="2200">
                <a:solidFill>
                  <a:schemeClr val="bg1"/>
                </a:solidFill>
              </a:rPr>
              <a:t>Cash Flow Years 1 - 3</a:t>
            </a:r>
            <a:br>
              <a:rPr lang="en-US" sz="2200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Statement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4286B0-AA78-40A4-9781-EF4511CF5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t="6488" r="4425" b="25382"/>
          <a:stretch/>
        </p:blipFill>
        <p:spPr>
          <a:xfrm>
            <a:off x="3388826" y="954332"/>
            <a:ext cx="8576742" cy="4949335"/>
          </a:xfrm>
          <a:prstGeom prst="rect">
            <a:avLst/>
          </a:prstGeom>
        </p:spPr>
      </p:pic>
      <p:pic>
        <p:nvPicPr>
          <p:cNvPr id="4" name="Content Placeholder 31">
            <a:extLst>
              <a:ext uri="{FF2B5EF4-FFF2-40B4-BE49-F238E27FC236}">
                <a16:creationId xmlns:a16="http://schemas.microsoft.com/office/drawing/2014/main" id="{552B8B1F-BF96-432F-9B30-09DF7DFB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49" y="6415588"/>
            <a:ext cx="718869" cy="313353"/>
          </a:xfrm>
        </p:spPr>
      </p:pic>
    </p:spTree>
    <p:extLst>
      <p:ext uri="{BB962C8B-B14F-4D97-AF65-F5344CB8AC3E}">
        <p14:creationId xmlns:p14="http://schemas.microsoft.com/office/powerpoint/2010/main" val="1854493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Partners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-3546475"/>
            <a:ext cx="10515600" cy="35464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[Use as many slides as you need.]</a:t>
            </a:r>
          </a:p>
          <a:p>
            <a:pPr marL="0" indent="0">
              <a:buNone/>
            </a:pPr>
            <a:r>
              <a:rPr lang="en-US"/>
              <a:t>[List potential partners, why you need them, and what the risks are]</a:t>
            </a:r>
          </a:p>
          <a:p>
            <a:pPr marL="0" indent="0">
              <a:buNone/>
            </a:pPr>
            <a:r>
              <a:rPr lang="en-US"/>
              <a:t>[What are the costs of these partnerships?]</a:t>
            </a:r>
          </a:p>
          <a:p>
            <a:pPr marL="0" indent="0">
              <a:buNone/>
            </a:pPr>
            <a:r>
              <a:rPr lang="en-US"/>
              <a:t>[What are the benefits and barriers for these partners?]</a:t>
            </a:r>
          </a:p>
          <a:p>
            <a:pPr marL="0" indent="0">
              <a:buNone/>
            </a:pPr>
            <a:r>
              <a:rPr lang="en-US"/>
              <a:t>[Diagram the activity and value flows with partners; include any economics.]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FD96448-3419-40C0-BBB4-AB7E3C5166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945394"/>
              </p:ext>
            </p:extLst>
          </p:nvPr>
        </p:nvGraphicFramePr>
        <p:xfrm>
          <a:off x="749904" y="1717523"/>
          <a:ext cx="10770010" cy="37759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54002">
                  <a:extLst>
                    <a:ext uri="{9D8B030D-6E8A-4147-A177-3AD203B41FA5}">
                      <a16:colId xmlns:a16="http://schemas.microsoft.com/office/drawing/2014/main" val="2979399365"/>
                    </a:ext>
                  </a:extLst>
                </a:gridCol>
                <a:gridCol w="2154002">
                  <a:extLst>
                    <a:ext uri="{9D8B030D-6E8A-4147-A177-3AD203B41FA5}">
                      <a16:colId xmlns:a16="http://schemas.microsoft.com/office/drawing/2014/main" val="2913781627"/>
                    </a:ext>
                  </a:extLst>
                </a:gridCol>
                <a:gridCol w="2154002">
                  <a:extLst>
                    <a:ext uri="{9D8B030D-6E8A-4147-A177-3AD203B41FA5}">
                      <a16:colId xmlns:a16="http://schemas.microsoft.com/office/drawing/2014/main" val="4037839211"/>
                    </a:ext>
                  </a:extLst>
                </a:gridCol>
                <a:gridCol w="2154002">
                  <a:extLst>
                    <a:ext uri="{9D8B030D-6E8A-4147-A177-3AD203B41FA5}">
                      <a16:colId xmlns:a16="http://schemas.microsoft.com/office/drawing/2014/main" val="3797159123"/>
                    </a:ext>
                  </a:extLst>
                </a:gridCol>
                <a:gridCol w="2154002">
                  <a:extLst>
                    <a:ext uri="{9D8B030D-6E8A-4147-A177-3AD203B41FA5}">
                      <a16:colId xmlns:a16="http://schemas.microsoft.com/office/drawing/2014/main" val="721866013"/>
                    </a:ext>
                  </a:extLst>
                </a:gridCol>
              </a:tblGrid>
              <a:tr h="926443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Why are they Key?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Benefits to Partner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Barriers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Cost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5691613"/>
                  </a:ext>
                </a:extLst>
              </a:tr>
              <a:tr h="67553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Mechanic Shops​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The backbone of our business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Free Marketing, Revenue, Increased Market</a:t>
                      </a:r>
                      <a:r>
                        <a:rPr lang="en-US" baseline="0">
                          <a:effectLst/>
                        </a:rPr>
                        <a:t> Share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Trust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Transportation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9007974"/>
                  </a:ext>
                </a:extLst>
              </a:tr>
              <a:tr h="67553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Payment Provider​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To facilitate our payments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Revenue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Barriers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2.9% Transaction Fee </a:t>
                      </a:r>
                      <a:r>
                        <a:rPr lang="en-US"/>
                        <a:t>+$0.30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1323692"/>
                  </a:ext>
                </a:extLst>
              </a:tr>
              <a:tr h="67553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App Provider​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To host and allow</a:t>
                      </a:r>
                      <a:r>
                        <a:rPr lang="en-US" baseline="0">
                          <a:effectLst/>
                        </a:rPr>
                        <a:t> us to provide our service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Revenue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Barriers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$</a:t>
                      </a:r>
                      <a:r>
                        <a:rPr lang="en-US"/>
                        <a:t>5.00/Month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9123867"/>
                  </a:ext>
                </a:extLst>
              </a:tr>
              <a:tr h="675532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effectLst/>
                        </a:rPr>
                        <a:t>Website Host​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To host and allow</a:t>
                      </a:r>
                      <a:r>
                        <a:rPr lang="en-US" baseline="0">
                          <a:effectLst/>
                        </a:rPr>
                        <a:t> us to provide our service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Revenue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No Barriers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$22.50/Month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7260274"/>
                  </a:ext>
                </a:extLst>
              </a:tr>
            </a:tbl>
          </a:graphicData>
        </a:graphic>
      </p:graphicFrame>
      <p:pic>
        <p:nvPicPr>
          <p:cNvPr id="7" name="Content Placeholder 31">
            <a:extLst>
              <a:ext uri="{FF2B5EF4-FFF2-40B4-BE49-F238E27FC236}">
                <a16:creationId xmlns:a16="http://schemas.microsoft.com/office/drawing/2014/main" id="{4B7707C2-22C1-44ED-B1DD-51192AC4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60" y="6415588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3E7677-CF63-473D-8E41-979833C2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20" y="2043566"/>
            <a:ext cx="2663397" cy="18265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BCF4EB-1DE4-4D5B-B9C9-9F437BC7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265" y="2043566"/>
            <a:ext cx="2391075" cy="183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Resources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D6467D7-A68B-4662-956F-C82E6A6AE2E3}"/>
              </a:ext>
            </a:extLst>
          </p:cNvPr>
          <p:cNvSpPr txBox="1">
            <a:spLocks/>
          </p:cNvSpPr>
          <p:nvPr/>
        </p:nvSpPr>
        <p:spPr>
          <a:xfrm>
            <a:off x="534988" y="3983891"/>
            <a:ext cx="2207254" cy="840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2200" b="1" dirty="0">
                <a:latin typeface="Bahnschrift SemiBold" panose="020B0502040204020203" pitchFamily="34" charset="0"/>
              </a:rPr>
              <a:t>App</a:t>
            </a:r>
            <a:endParaRPr lang="en-US" sz="22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27E8300-3432-4D59-BD17-35290B80F61A}"/>
              </a:ext>
            </a:extLst>
          </p:cNvPr>
          <p:cNvSpPr txBox="1">
            <a:spLocks/>
          </p:cNvSpPr>
          <p:nvPr/>
        </p:nvSpPr>
        <p:spPr>
          <a:xfrm>
            <a:off x="6904816" y="3980833"/>
            <a:ext cx="2056887" cy="15532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2200" b="1" dirty="0">
                <a:latin typeface="Bahnschrift SemiBold"/>
              </a:rPr>
              <a:t>Algorithm</a:t>
            </a:r>
            <a:endParaRPr lang="en-CA" sz="2200" dirty="0">
              <a:latin typeface="Bahnschrift SemiBold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4CBB594-55DB-444D-BF3F-C9AD7C4E9DCC}"/>
              </a:ext>
            </a:extLst>
          </p:cNvPr>
          <p:cNvSpPr txBox="1">
            <a:spLocks/>
          </p:cNvSpPr>
          <p:nvPr/>
        </p:nvSpPr>
        <p:spPr>
          <a:xfrm>
            <a:off x="2986265" y="3983891"/>
            <a:ext cx="3467305" cy="1177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2200" b="1" dirty="0">
                <a:latin typeface="Bahnschrift SemiBold" panose="020B0502040204020203" pitchFamily="34" charset="0"/>
              </a:rPr>
              <a:t>Website</a:t>
            </a:r>
            <a:endParaRPr lang="en-US" sz="2200" dirty="0"/>
          </a:p>
        </p:txBody>
      </p:sp>
      <p:pic>
        <p:nvPicPr>
          <p:cNvPr id="10" name="Content Placeholder 31">
            <a:extLst>
              <a:ext uri="{FF2B5EF4-FFF2-40B4-BE49-F238E27FC236}">
                <a16:creationId xmlns:a16="http://schemas.microsoft.com/office/drawing/2014/main" id="{D8BB26C6-3391-4E48-8DAF-07FA43C02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60" y="6415588"/>
            <a:ext cx="718869" cy="313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D4BF8-D97F-4696-AE44-25EFA8266A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474658" y="2119886"/>
            <a:ext cx="2327914" cy="1689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D2AC2CA-A951-41D0-A81B-91458A6DFB67}"/>
              </a:ext>
            </a:extLst>
          </p:cNvPr>
          <p:cNvSpPr txBox="1">
            <a:spLocks/>
          </p:cNvSpPr>
          <p:nvPr/>
        </p:nvSpPr>
        <p:spPr>
          <a:xfrm>
            <a:off x="9613988" y="3980833"/>
            <a:ext cx="2391075" cy="644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ubai" panose="020B0604020202020204" pitchFamily="34" charset="-78"/>
                <a:ea typeface="+mj-ea"/>
                <a:cs typeface="Dubai" panose="020B0604020202020204" pitchFamily="34" charset="-78"/>
              </a:defRPr>
            </a:lvl1pPr>
          </a:lstStyle>
          <a:p>
            <a:pPr algn="ctr"/>
            <a:r>
              <a:rPr lang="en-CA" sz="2200" b="1" dirty="0">
                <a:latin typeface="Bahnschrift SemiBold"/>
              </a:rPr>
              <a:t>Our Relationships</a:t>
            </a:r>
            <a:endParaRPr lang="en-CA" sz="2200" dirty="0">
              <a:latin typeface="Bahnschrift SemiBold"/>
            </a:endParaRPr>
          </a:p>
        </p:txBody>
      </p:sp>
      <p:pic>
        <p:nvPicPr>
          <p:cNvPr id="14" name="Picture 2" descr="A person standing in front of a car&#10;&#10;Description generated with high confidence">
            <a:extLst>
              <a:ext uri="{FF2B5EF4-FFF2-40B4-BE49-F238E27FC236}">
                <a16:creationId xmlns:a16="http://schemas.microsoft.com/office/drawing/2014/main" id="{9A2AB61E-EC0B-48C7-92F5-30EA8FED85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53" r="21253" b="-1"/>
          <a:stretch/>
        </p:blipFill>
        <p:spPr>
          <a:xfrm>
            <a:off x="9613989" y="2043565"/>
            <a:ext cx="1136934" cy="1826532"/>
          </a:xfrm>
          <a:prstGeom prst="rect">
            <a:avLst/>
          </a:prstGeom>
        </p:spPr>
      </p:pic>
      <p:pic>
        <p:nvPicPr>
          <p:cNvPr id="15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86260377-208B-477D-95AA-EEEB445AA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104" y="2043565"/>
            <a:ext cx="1136935" cy="1826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0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-2175669"/>
            <a:ext cx="10515600" cy="2175669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[Use as many slides as you need.]</a:t>
            </a:r>
          </a:p>
          <a:p>
            <a:pPr marL="0" indent="0">
              <a:buNone/>
            </a:pPr>
            <a:r>
              <a:rPr lang="en-US"/>
              <a:t>[What are your key activities?]</a:t>
            </a:r>
          </a:p>
          <a:p>
            <a:pPr marL="0" indent="0">
              <a:buNone/>
            </a:pPr>
            <a:r>
              <a:rPr lang="en-US"/>
              <a:t>[How do each of your key activities relate to your Customer Segments and Value Proposition?]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9B4EB-2C8E-432C-B416-A38F0B4D3AC8}"/>
              </a:ext>
            </a:extLst>
          </p:cNvPr>
          <p:cNvSpPr txBox="1"/>
          <p:nvPr/>
        </p:nvSpPr>
        <p:spPr>
          <a:xfrm>
            <a:off x="2380891" y="2086155"/>
            <a:ext cx="7458971" cy="31700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b="1">
                <a:solidFill>
                  <a:schemeClr val="bg1"/>
                </a:solidFill>
                <a:latin typeface="Bahnschrift SemiBold"/>
              </a:rPr>
              <a:t>Customer</a:t>
            </a:r>
            <a:r>
              <a:rPr lang="en-US" sz="4000" b="1">
                <a:solidFill>
                  <a:schemeClr val="bg1"/>
                </a:solidFill>
                <a:latin typeface="Bahnschrift SemiBold"/>
                <a:cs typeface="Calibri"/>
              </a:rPr>
              <a:t> service</a:t>
            </a:r>
            <a:endParaRPr lang="en-US" sz="4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4000" b="1">
              <a:solidFill>
                <a:schemeClr val="bg1"/>
              </a:solidFill>
              <a:latin typeface="Bahnschrift SemiBold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000" b="1">
                <a:solidFill>
                  <a:schemeClr val="bg1"/>
                </a:solidFill>
                <a:latin typeface="Bahnschrift SemiBold"/>
                <a:cs typeface="Calibri"/>
              </a:rPr>
              <a:t>Ensure compliance</a:t>
            </a:r>
          </a:p>
          <a:p>
            <a:pPr marL="285750" indent="-285750">
              <a:buFont typeface="Arial"/>
              <a:buChar char="•"/>
            </a:pPr>
            <a:endParaRPr lang="en-US" sz="4000" b="1">
              <a:solidFill>
                <a:schemeClr val="bg1"/>
              </a:solidFill>
              <a:latin typeface="Bahnschrift SemiBold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000" b="1">
                <a:solidFill>
                  <a:schemeClr val="bg1"/>
                </a:solidFill>
                <a:latin typeface="Bahnschrift SemiBold"/>
                <a:cs typeface="Calibri"/>
              </a:rPr>
              <a:t>Communication with garages</a:t>
            </a:r>
          </a:p>
        </p:txBody>
      </p:sp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0475A570-41FD-482C-BE6C-8BBD3C000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60" y="6415588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22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50" y="199417"/>
            <a:ext cx="3150631" cy="21157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Customer Development &amp; Research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Car Owners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04340C-FF3B-4321-9C7E-2468D02EB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468261"/>
              </p:ext>
            </p:extLst>
          </p:nvPr>
        </p:nvGraphicFramePr>
        <p:xfrm>
          <a:off x="4369392" y="529166"/>
          <a:ext cx="7818639" cy="5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F0490-1631-4296-B559-542DAD69DEAA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C6F66C-C027-4D95-9C3C-E0A7A18E65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9E149C-CD4F-4841-8640-4DC477852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8B361D-1BF8-4D61-AAE0-2587F427C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361D596-6E9E-4074-B8F2-DD3A443DF9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038AFE-CFC3-42A3-89DE-70D13A8C0F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C791BD-35FE-44BB-84FC-06B7900D1D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D6469C5-FF3D-4925-80AD-BBE4D21A67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C9AA8D-B2F7-400A-B503-95EC0A9F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01EF1F1-FCDD-4403-BEB1-6C6C8D8DB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A87124C-D582-4A62-944C-CDF9CAD815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F9992C-4C4B-4735-AD1B-73D4234EC2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0401EC7-BFBB-46EE-8026-6B79016942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660200A-3566-432E-8DF8-53E5B1FD42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  <p:pic>
        <p:nvPicPr>
          <p:cNvPr id="40" name="Content Placeholder 31">
            <a:extLst>
              <a:ext uri="{FF2B5EF4-FFF2-40B4-BE49-F238E27FC236}">
                <a16:creationId xmlns:a16="http://schemas.microsoft.com/office/drawing/2014/main" id="{91AF84A3-A9A6-4FBA-8616-6CC27225B3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30" y="64027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4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50" y="199417"/>
            <a:ext cx="3150631" cy="22990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Customer Development &amp; Research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Mechanic Shops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04340C-FF3B-4321-9C7E-2468D02EB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627377"/>
              </p:ext>
            </p:extLst>
          </p:nvPr>
        </p:nvGraphicFramePr>
        <p:xfrm>
          <a:off x="4369392" y="529166"/>
          <a:ext cx="7818639" cy="5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F0490-1631-4296-B559-542DAD69DEAA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C6F66C-C027-4D95-9C3C-E0A7A18E65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9E149C-CD4F-4841-8640-4DC477852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8B361D-1BF8-4D61-AAE0-2587F427C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361D596-6E9E-4074-B8F2-DD3A443DF9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038AFE-CFC3-42A3-89DE-70D13A8C0F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C791BD-35FE-44BB-84FC-06B7900D1D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D6469C5-FF3D-4925-80AD-BBE4D21A67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AC9AA8D-B2F7-400A-B503-95EC0A9F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01EF1F1-FCDD-4403-BEB1-6C6C8D8DB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A87124C-D582-4A62-944C-CDF9CAD815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F9992C-4C4B-4735-AD1B-73D4234EC2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0401EC7-BFBB-46EE-8026-6B79016942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660200A-3566-432E-8DF8-53E5B1FD42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  <p:pic>
        <p:nvPicPr>
          <p:cNvPr id="40" name="Content Placeholder 31">
            <a:extLst>
              <a:ext uri="{FF2B5EF4-FFF2-40B4-BE49-F238E27FC236}">
                <a16:creationId xmlns:a16="http://schemas.microsoft.com/office/drawing/2014/main" id="{91AF84A3-A9A6-4FBA-8616-6CC27225B3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30" y="64027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4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Takeaways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09BD6-1F89-4939-BF7E-F422FA2B51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D27348B6-BFF1-4727-B14D-C452D8619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945811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31">
            <a:extLst>
              <a:ext uri="{FF2B5EF4-FFF2-40B4-BE49-F238E27FC236}">
                <a16:creationId xmlns:a16="http://schemas.microsoft.com/office/drawing/2014/main" id="{ACE3583C-9D68-48A4-983B-C6B93F7D9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502" y="64027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6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1450" y="2407914"/>
            <a:ext cx="7372350" cy="303371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We would like to thank </a:t>
            </a:r>
            <a:r>
              <a:rPr lang="en-US" b="1">
                <a:solidFill>
                  <a:srgbClr val="FF0000"/>
                </a:solidFill>
              </a:rPr>
              <a:t>all the experts </a:t>
            </a:r>
            <a:r>
              <a:rPr lang="en-US" b="1"/>
              <a:t>for coming in and sharing their time with us!</a:t>
            </a:r>
          </a:p>
          <a:p>
            <a:pPr marL="0" indent="0">
              <a:buNone/>
            </a:pPr>
            <a:r>
              <a:rPr lang="en-US"/>
              <a:t>Trusty Wrench would like to thank </a:t>
            </a:r>
            <a:r>
              <a:rPr lang="en-US">
                <a:solidFill>
                  <a:srgbClr val="FF0000"/>
                </a:solidFill>
              </a:rPr>
              <a:t>Drew </a:t>
            </a:r>
            <a:r>
              <a:rPr lang="en-US"/>
              <a:t>for facilitating this amazing opportunity.</a:t>
            </a:r>
          </a:p>
          <a:p>
            <a:pPr marL="0" indent="0">
              <a:buNone/>
            </a:pPr>
            <a:r>
              <a:rPr lang="en-US"/>
              <a:t>We’d like to thank our </a:t>
            </a:r>
            <a:r>
              <a:rPr lang="en-US">
                <a:solidFill>
                  <a:srgbClr val="FF0000"/>
                </a:solidFill>
              </a:rPr>
              <a:t>fellow classmates </a:t>
            </a:r>
            <a:r>
              <a:rPr lang="en-US"/>
              <a:t>for feedback and Launchpad information.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>
                <a:latin typeface="Dutch801 XBd BT" panose="02020903060505020304" pitchFamily="18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09BD6-1F89-4939-BF7E-F422FA2B51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547246" y="2560314"/>
            <a:ext cx="2771154" cy="2011685"/>
          </a:xfrm>
          <a:prstGeom prst="rect">
            <a:avLst/>
          </a:prstGeom>
        </p:spPr>
      </p:pic>
      <p:pic>
        <p:nvPicPr>
          <p:cNvPr id="6" name="Content Placeholder 31">
            <a:extLst>
              <a:ext uri="{FF2B5EF4-FFF2-40B4-BE49-F238E27FC236}">
                <a16:creationId xmlns:a16="http://schemas.microsoft.com/office/drawing/2014/main" id="{02C6C859-0721-4072-9450-F44192175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37" y="6385146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200"/>
              <a:t>Main, K. (2018, November 5). How much does Google advertising cost? </a:t>
            </a:r>
            <a:r>
              <a:rPr lang="en-US" sz="1200" i="1" err="1"/>
              <a:t>FitSmallBusiness.Com</a:t>
            </a:r>
            <a:r>
              <a:rPr lang="en-US" sz="1200" i="1"/>
              <a:t>. </a:t>
            </a:r>
            <a:r>
              <a:rPr lang="en-US" sz="1200"/>
              <a:t>Retrieved from </a:t>
            </a:r>
            <a:r>
              <a:rPr lang="en-US" sz="1200">
                <a:hlinkClick r:id="rId2"/>
              </a:rPr>
              <a:t>https://fitsmallbusiness.com/google-advertising-cost/</a:t>
            </a:r>
            <a:endParaRPr lang="en-US" sz="1200"/>
          </a:p>
          <a:p>
            <a:r>
              <a:rPr lang="en-US" sz="1200"/>
              <a:t>Google. (</a:t>
            </a:r>
            <a:r>
              <a:rPr lang="en-US" sz="1200" err="1"/>
              <a:t>nd</a:t>
            </a:r>
            <a:r>
              <a:rPr lang="en-US" sz="1200"/>
              <a:t>).Twitter [Twitter account]. Retrieved from </a:t>
            </a:r>
            <a:r>
              <a:rPr lang="en-US" sz="1200">
                <a:hlinkClick r:id="rId3"/>
              </a:rPr>
              <a:t>https://twitter.com/google</a:t>
            </a:r>
            <a:endParaRPr lang="en-US" sz="1200"/>
          </a:p>
          <a:p>
            <a:r>
              <a:rPr lang="en-US" sz="1200"/>
              <a:t>App Store Preview. (2018). Yelp: Local Food &amp; Services. Retrieved from </a:t>
            </a:r>
            <a:r>
              <a:rPr lang="en-US" sz="1200">
                <a:hlinkClick r:id="rId4"/>
              </a:rPr>
              <a:t>https://itunes.apple.com/us/app/yelp-local-food-services/id284910350?mt=8</a:t>
            </a:r>
            <a:endParaRPr lang="en-US" sz="1200"/>
          </a:p>
          <a:p>
            <a:r>
              <a:rPr lang="en-US" sz="1200"/>
              <a:t>Direct Booking. (2018). Facebook [Facebook account]. Retrieved from </a:t>
            </a:r>
            <a:r>
              <a:rPr lang="en-US" sz="1200">
                <a:hlinkClick r:id="rId5"/>
              </a:rPr>
              <a:t>https://www.facebook.com/directbooking.ro/</a:t>
            </a:r>
            <a:endParaRPr lang="en-US" sz="1200"/>
          </a:p>
          <a:p>
            <a:r>
              <a:rPr lang="en-US" sz="1200" err="1"/>
              <a:t>Fiix</a:t>
            </a:r>
            <a:r>
              <a:rPr lang="en-US" sz="1200"/>
              <a:t>. (2018). Maintenance Assistant rebrands to </a:t>
            </a:r>
            <a:r>
              <a:rPr lang="en-US" sz="1200" err="1"/>
              <a:t>Fiix</a:t>
            </a:r>
            <a:r>
              <a:rPr lang="en-US" sz="1200"/>
              <a:t>. Retrieved from </a:t>
            </a:r>
            <a:r>
              <a:rPr lang="en-US" sz="1200">
                <a:hlinkClick r:id="rId6"/>
              </a:rPr>
              <a:t>https://www.fiixsoftware.com/news/maintenance-assistant-rebrands-to-fiix/</a:t>
            </a:r>
            <a:endParaRPr lang="en-US" sz="1200"/>
          </a:p>
          <a:p>
            <a:r>
              <a:rPr lang="en-US" sz="1200" err="1"/>
              <a:t>Hudsons</a:t>
            </a:r>
            <a:r>
              <a:rPr lang="en-US" sz="1200"/>
              <a:t>. (n.d.). Auto Repair &amp; Fleet Maintenance in Chesapeake, Virginia. Retrieved from </a:t>
            </a:r>
            <a:r>
              <a:rPr lang="en-US" sz="1200">
                <a:hlinkClick r:id="rId7"/>
              </a:rPr>
              <a:t>https://www.hudsontow.com/auto-repairs.html</a:t>
            </a:r>
            <a:endParaRPr lang="en-US" sz="1200"/>
          </a:p>
          <a:p>
            <a:r>
              <a:rPr lang="en-US" sz="1200" err="1"/>
              <a:t>Volkswagon</a:t>
            </a:r>
            <a:r>
              <a:rPr lang="en-US" sz="1200"/>
              <a:t>. (n.d.). Compass </a:t>
            </a:r>
            <a:r>
              <a:rPr lang="en-US" sz="1200" err="1"/>
              <a:t>Volkwagon</a:t>
            </a:r>
            <a:r>
              <a:rPr lang="en-US" sz="1200"/>
              <a:t>. Retrieved from </a:t>
            </a:r>
            <a:r>
              <a:rPr lang="en-US" sz="1200">
                <a:hlinkClick r:id="rId8"/>
              </a:rPr>
              <a:t>https://www.compassvw.com/blog/where-to-have-your-vehicle-serviced-in-middletown-ny/mechanic-talking-with-car-owner-with-clipboard-in-hand_b/</a:t>
            </a:r>
            <a:endParaRPr lang="en-US" sz="1200"/>
          </a:p>
          <a:p>
            <a:r>
              <a:rPr lang="en-US" sz="1200" err="1"/>
              <a:t>Kinni</a:t>
            </a:r>
            <a:r>
              <a:rPr lang="en-US" sz="1200"/>
              <a:t>, T. (2016, March 31). People Management by Algorithm. Retrieved from </a:t>
            </a:r>
            <a:r>
              <a:rPr lang="en-US" sz="1200">
                <a:hlinkClick r:id="rId9"/>
              </a:rPr>
              <a:t>https://sloanreview.mit.edu/article/tech-savvy-people-management-by-algorithm/</a:t>
            </a:r>
            <a:endParaRPr lang="en-US" sz="1200"/>
          </a:p>
          <a:p>
            <a:r>
              <a:rPr lang="en-US" sz="1200"/>
              <a:t>Workshop Whisperer. (2016, July 13). 5 Reasons You Should Target More Female Customers For Your Auto Repair Business. Retrieved from </a:t>
            </a:r>
            <a:r>
              <a:rPr lang="en-US" sz="1200">
                <a:hlinkClick r:id="rId10"/>
              </a:rPr>
              <a:t>http://workshopwhisperer.com/5-reasons-you-should-target-more-female-customers-for-your-auto-repair-business/</a:t>
            </a:r>
            <a:endParaRPr lang="en-US" sz="1200"/>
          </a:p>
          <a:p>
            <a:r>
              <a:rPr lang="en-US" sz="1200"/>
              <a:t>Gordon, A. (n.d.). Mechanic Logo Design [Pinterest account]. Retrieved from </a:t>
            </a:r>
            <a:r>
              <a:rPr lang="en-US" sz="1200">
                <a:hlinkClick r:id="rId11"/>
              </a:rPr>
              <a:t>https://www.pinterest.ca/pin/245516617166138337/?lp=true</a:t>
            </a:r>
            <a:endParaRPr lang="en-US" sz="1200"/>
          </a:p>
          <a:p>
            <a:r>
              <a:rPr lang="en-US" sz="1200" err="1"/>
              <a:t>Peoplecreations</a:t>
            </a:r>
            <a:r>
              <a:rPr lang="en-US" sz="1200"/>
              <a:t> / </a:t>
            </a:r>
            <a:r>
              <a:rPr lang="en-US" sz="1200" err="1"/>
              <a:t>Freepik</a:t>
            </a:r>
            <a:r>
              <a:rPr lang="en-US" sz="1200"/>
              <a:t>. (2017). Mechanic showing customer the problem with car Free Photo. Retrieved from </a:t>
            </a:r>
            <a:r>
              <a:rPr lang="en-US" sz="1200">
                <a:hlinkClick r:id="rId12"/>
              </a:rPr>
              <a:t>https://www.freepik.com/free-photo/mechanic-showing-customer-the-problem-with-car_1005174.htm</a:t>
            </a:r>
            <a:endParaRPr lang="en-US" sz="1200"/>
          </a:p>
          <a:p>
            <a:r>
              <a:rPr lang="en-US" sz="1200"/>
              <a:t>Freelancer. (n.d.). car-dealership-logo-8. Retrieved from </a:t>
            </a:r>
            <a:r>
              <a:rPr lang="en-US" sz="1200">
                <a:hlinkClick r:id="rId13"/>
              </a:rPr>
              <a:t>https://www.freelancer.com/contest/car-dealership-logo-easy-and-quick-100900-byentry-3661732.html</a:t>
            </a:r>
            <a:endParaRPr lang="en-US" sz="1200"/>
          </a:p>
          <a:p>
            <a:r>
              <a:rPr lang="en-US" sz="1200"/>
              <a:t>Yellow Pages. (n.d.). Retrieved November 28, 2018 from </a:t>
            </a:r>
            <a:r>
              <a:rPr lang="en-US" sz="1200">
                <a:hlinkClick r:id="rId14"/>
              </a:rPr>
              <a:t>https://www.yellowpages.ca/search/si/1/Car+Repair/Edmonton+AB</a:t>
            </a:r>
            <a:r>
              <a:rPr lang="en-US" sz="1200"/>
              <a:t> </a:t>
            </a:r>
          </a:p>
          <a:p>
            <a:r>
              <a:rPr lang="en-US" sz="1200">
                <a:hlinkClick r:id="rId15"/>
              </a:rPr>
              <a:t>https://open.alberta.ca/dataset/553f5a93-0032-484a-b5d3-bcfd8c47bc11/resource/0f7bbb26-f854-4d24-8379-f63e0a7b8f98/download/vehstyle2018.pdf</a:t>
            </a:r>
            <a:r>
              <a:rPr lang="en-US" sz="1200"/>
              <a:t> </a:t>
            </a:r>
          </a:p>
          <a:p>
            <a:r>
              <a:rPr lang="en-US" sz="1200">
                <a:hlinkClick r:id="rId16"/>
              </a:rPr>
              <a:t>https://www150.statcan.gc.ca/t1/tbl1/en/tv.action?pid=2310006701</a:t>
            </a:r>
            <a:r>
              <a:rPr lang="en-US" sz="1200"/>
              <a:t> </a:t>
            </a:r>
          </a:p>
          <a:p>
            <a:r>
              <a:rPr lang="en-US" sz="1200">
                <a:hlinkClick r:id="rId17"/>
              </a:rPr>
              <a:t>https://www150.statcan.gc.ca/t1/tbl1/en/cv.action?pid=2010000101#timeframe</a:t>
            </a:r>
            <a:r>
              <a:rPr lang="en-US" sz="1200"/>
              <a:t> </a:t>
            </a:r>
          </a:p>
          <a:p>
            <a:endParaRPr lang="en-US" sz="1200"/>
          </a:p>
          <a:p>
            <a:endParaRPr lang="en-US" sz="1700"/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99858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699543" y="2261394"/>
            <a:ext cx="6724650" cy="1325563"/>
          </a:xfrm>
        </p:spPr>
        <p:txBody>
          <a:bodyPr/>
          <a:lstStyle/>
          <a:p>
            <a:r>
              <a:rPr lang="en-US" sz="2200"/>
              <a:t>The Current</a:t>
            </a:r>
            <a:br>
              <a:rPr lang="en-US"/>
            </a:br>
            <a:r>
              <a:rPr lang="en-US"/>
              <a:t>Business Model Canvas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DE9E59-BE7C-4BCC-AFD9-05858DD36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8" t="6873" r="7713" b="8127"/>
          <a:stretch/>
        </p:blipFill>
        <p:spPr>
          <a:xfrm>
            <a:off x="1747520" y="1847"/>
            <a:ext cx="8737611" cy="6372756"/>
          </a:xfrm>
          <a:prstGeom prst="rect">
            <a:avLst/>
          </a:prstGeom>
        </p:spPr>
      </p:pic>
      <p:pic>
        <p:nvPicPr>
          <p:cNvPr id="5" name="Content Placeholder 31">
            <a:extLst>
              <a:ext uri="{FF2B5EF4-FFF2-40B4-BE49-F238E27FC236}">
                <a16:creationId xmlns:a16="http://schemas.microsoft.com/office/drawing/2014/main" id="{E767A8D0-9EF6-4D6D-BA41-253D98032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4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Customer Segment 1 | Original</a:t>
            </a:r>
            <a:br>
              <a:rPr lang="en-US" sz="2200"/>
            </a:br>
            <a:r>
              <a:rPr lang="en-US"/>
              <a:t>Single Parent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783B5D-483D-49E1-8D33-35EE8F3D18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93815" y="625976"/>
            <a:ext cx="7157973" cy="5493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Location: Edmonton Area</a:t>
            </a:r>
          </a:p>
          <a:p>
            <a:r>
              <a:rPr lang="en-US" sz="1600">
                <a:cs typeface="Calibri"/>
              </a:rPr>
              <a:t>Age: 30</a:t>
            </a:r>
          </a:p>
          <a:p>
            <a:r>
              <a:rPr lang="en-US" sz="1600">
                <a:cs typeface="Calibri"/>
              </a:rPr>
              <a:t># of kids: 2</a:t>
            </a:r>
          </a:p>
          <a:p>
            <a:pPr lvl="1"/>
            <a:r>
              <a:rPr lang="en-US" sz="1200">
                <a:cs typeface="Calibri"/>
              </a:rPr>
              <a:t>Ages 4 &amp; 6</a:t>
            </a:r>
          </a:p>
          <a:p>
            <a:r>
              <a:rPr lang="en-US" sz="1600">
                <a:cs typeface="Calibri"/>
              </a:rPr>
              <a:t>Home Status: Townhouse (2-3 bedrooms)</a:t>
            </a:r>
          </a:p>
          <a:p>
            <a:r>
              <a:rPr lang="en-US" sz="1600">
                <a:cs typeface="Calibri"/>
              </a:rPr>
              <a:t>Education: High school diploma + 2yr college diploma</a:t>
            </a:r>
          </a:p>
          <a:p>
            <a:r>
              <a:rPr lang="en-US" sz="1600">
                <a:cs typeface="Calibri"/>
              </a:rPr>
              <a:t>Transportation: 2013 Honda Civic</a:t>
            </a:r>
          </a:p>
          <a:p>
            <a:r>
              <a:rPr lang="en-US" sz="1600">
                <a:cs typeface="Calibri"/>
              </a:rPr>
              <a:t>Occupation: Receptionist</a:t>
            </a:r>
          </a:p>
          <a:p>
            <a:r>
              <a:rPr lang="en-US" sz="1600">
                <a:cs typeface="Calibri"/>
              </a:rPr>
              <a:t>Expendable Income: Minimal</a:t>
            </a:r>
          </a:p>
          <a:p>
            <a:r>
              <a:rPr lang="en-US" sz="1600">
                <a:cs typeface="Calibri"/>
              </a:rPr>
              <a:t>Expenses: Car payments, Mortgage, Grocery, Kid's activities</a:t>
            </a:r>
          </a:p>
          <a:p>
            <a:r>
              <a:rPr lang="en-US" sz="1600">
                <a:cs typeface="Calibri"/>
              </a:rPr>
              <a:t>Hardworking – Very busy!</a:t>
            </a:r>
          </a:p>
          <a:p>
            <a:r>
              <a:rPr lang="en-US" sz="1600">
                <a:cs typeface="Calibri"/>
              </a:rPr>
              <a:t>Comfortable with Technology</a:t>
            </a:r>
          </a:p>
          <a:p>
            <a:r>
              <a:rPr lang="en-US" sz="1600">
                <a:cs typeface="Calibri"/>
              </a:rPr>
              <a:t>Makes Value-based purchases</a:t>
            </a:r>
          </a:p>
          <a:p>
            <a:r>
              <a:rPr lang="en-US" sz="1600">
                <a:cs typeface="Calibri"/>
              </a:rPr>
              <a:t>Values: Routine, Safety, Kids, Independence, Reliability</a:t>
            </a:r>
          </a:p>
          <a:p>
            <a:r>
              <a:rPr lang="en-US" sz="1600">
                <a:cs typeface="Calibri"/>
              </a:rPr>
              <a:t>Fears: disruption of routine and kids activities, lack of independence</a:t>
            </a:r>
          </a:p>
          <a:p>
            <a:r>
              <a:rPr lang="en-US" sz="1600">
                <a:cs typeface="Calibri"/>
              </a:rPr>
              <a:t>Major pain point: unexpected expenses 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7" name="Picture 4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C5B0EB7E-95D1-4227-97F9-2952DBF8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4" y="1690688"/>
            <a:ext cx="3675329" cy="4125674"/>
          </a:xfrm>
          <a:prstGeom prst="rect">
            <a:avLst/>
          </a:prstGeom>
        </p:spPr>
      </p:pic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3B9B8714-1D1F-4451-B857-8A4ADC463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7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Customer Segment 1 | Current</a:t>
            </a:r>
            <a:br>
              <a:rPr lang="en-US" dirty="0"/>
            </a:br>
            <a:r>
              <a:rPr lang="en-US" dirty="0"/>
              <a:t>Busy Edmontonian</a:t>
            </a:r>
          </a:p>
        </p:txBody>
      </p:sp>
      <p:pic>
        <p:nvPicPr>
          <p:cNvPr id="7" name="Picture 4" descr="A person holding a baby&#10;&#10;Description generated with high confidence">
            <a:extLst>
              <a:ext uri="{FF2B5EF4-FFF2-40B4-BE49-F238E27FC236}">
                <a16:creationId xmlns:a16="http://schemas.microsoft.com/office/drawing/2014/main" id="{C5B0EB7E-95D1-4227-97F9-2952DBF84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263933"/>
            <a:ext cx="3425957" cy="27300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783B5D-483D-49E1-8D33-35EE8F3D18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sz="2000" dirty="0"/>
              <a:t>Location: </a:t>
            </a:r>
            <a:r>
              <a:rPr lang="en-CA" sz="2000" b="1" dirty="0"/>
              <a:t>Edmonton Area</a:t>
            </a:r>
            <a:endParaRPr lang="en-US" sz="2000" dirty="0"/>
          </a:p>
          <a:p>
            <a:r>
              <a:rPr lang="en-CA" sz="2000" dirty="0"/>
              <a:t>Age Range: </a:t>
            </a:r>
            <a:r>
              <a:rPr lang="en-CA" sz="2000" b="1" dirty="0"/>
              <a:t>20-50</a:t>
            </a:r>
            <a:endParaRPr lang="en-US" sz="2000" dirty="0"/>
          </a:p>
          <a:p>
            <a:r>
              <a:rPr lang="en-CA" sz="2000" dirty="0"/>
              <a:t>Includes: </a:t>
            </a:r>
            <a:r>
              <a:rPr lang="en-CA" sz="2000" b="1" dirty="0"/>
              <a:t>Single Parents, Students, &amp; Professionals</a:t>
            </a:r>
            <a:endParaRPr lang="en-CA" sz="2000" dirty="0"/>
          </a:p>
          <a:p>
            <a:r>
              <a:rPr lang="en-CA" sz="2000" dirty="0"/>
              <a:t>Excess Income: </a:t>
            </a:r>
            <a:r>
              <a:rPr lang="en-CA" sz="2000" b="1" dirty="0"/>
              <a:t>Limited </a:t>
            </a:r>
            <a:endParaRPr lang="en-CA" sz="2000" dirty="0"/>
          </a:p>
          <a:p>
            <a:r>
              <a:rPr lang="en-CA" sz="2000" b="1" dirty="0"/>
              <a:t>Very busy</a:t>
            </a:r>
            <a:endParaRPr lang="en-CA" sz="2000" dirty="0"/>
          </a:p>
          <a:p>
            <a:r>
              <a:rPr lang="en-CA" sz="2000" b="1" dirty="0"/>
              <a:t>Makes VALUE-BASED purchases</a:t>
            </a:r>
            <a:endParaRPr lang="en-CA" sz="2000" dirty="0"/>
          </a:p>
          <a:p>
            <a:r>
              <a:rPr lang="en-CA" sz="2000" dirty="0"/>
              <a:t>Values</a:t>
            </a:r>
            <a:r>
              <a:rPr lang="en-CA" sz="2000" b="1" dirty="0"/>
              <a:t>: Time, Convenience, Trust</a:t>
            </a:r>
            <a:endParaRPr lang="en-US" sz="2000" dirty="0"/>
          </a:p>
          <a:p>
            <a:r>
              <a:rPr lang="en-CA" sz="2000" dirty="0"/>
              <a:t>Fears: </a:t>
            </a:r>
            <a:r>
              <a:rPr lang="en-CA" sz="2000" b="1" dirty="0"/>
              <a:t>Disruptions </a:t>
            </a:r>
            <a:endParaRPr lang="en-US" sz="2000" dirty="0"/>
          </a:p>
          <a:p>
            <a:r>
              <a:rPr lang="en-CA" sz="2000" dirty="0"/>
              <a:t>Major pain point: </a:t>
            </a:r>
            <a:r>
              <a:rPr lang="en-CA" sz="2000" b="1" dirty="0"/>
              <a:t>Unexpected expenses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10" name="Content Placeholder 31">
            <a:extLst>
              <a:ext uri="{FF2B5EF4-FFF2-40B4-BE49-F238E27FC236}">
                <a16:creationId xmlns:a16="http://schemas.microsoft.com/office/drawing/2014/main" id="{699978CD-969C-4AA7-8862-15A292B51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" y="6973249"/>
            <a:ext cx="718869" cy="31335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94F9D29-8CBC-4DB4-82BF-4E62574516A8}"/>
              </a:ext>
            </a:extLst>
          </p:cNvPr>
          <p:cNvGrpSpPr/>
          <p:nvPr/>
        </p:nvGrpSpPr>
        <p:grpSpPr>
          <a:xfrm>
            <a:off x="839494" y="6361866"/>
            <a:ext cx="9402930" cy="376096"/>
            <a:chOff x="754138" y="6295920"/>
            <a:chExt cx="9402930" cy="37609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018AF3-B3FF-4381-9D24-D31FB302F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54138" y="6328972"/>
              <a:ext cx="812473" cy="34304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03EA54-97D0-42BD-AF43-DB52AD3CBF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1572195" y="6319798"/>
              <a:ext cx="812473" cy="3430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DB8734D-28E7-4E50-ABEB-ABCBA2EE2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2321633" y="6324976"/>
              <a:ext cx="812473" cy="3430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B11D3A-80E9-4F7F-99DB-38AFFE3E87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035355" y="6328972"/>
              <a:ext cx="812473" cy="34304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A28297-D24B-4CAE-B8A4-D5276CA4F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3853412" y="6319798"/>
              <a:ext cx="812473" cy="34304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D7B728-3547-498D-8D78-FE9567518E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4602850" y="6324976"/>
              <a:ext cx="812473" cy="34304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EA56A11-610B-4426-997E-D36B3F73B1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5421849" y="6323793"/>
              <a:ext cx="812473" cy="34304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A6F73A-BE80-40D5-BD8C-86ADA6812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239906" y="6314619"/>
              <a:ext cx="812473" cy="3430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AB7D46C-08E5-4EB1-BAB3-9189401AA7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6989344" y="6319797"/>
              <a:ext cx="812473" cy="34304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EAB05D-0D5B-43D3-AFF7-09EDDB5B73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7777100" y="6305094"/>
              <a:ext cx="812473" cy="34304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050CD3B-A8E6-47D0-9071-E3D0A2541A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8595157" y="6295920"/>
              <a:ext cx="812473" cy="34304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633B415-05D2-457C-B590-C4C1A7B318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772" b="89474" l="9630" r="94074">
                          <a14:foregroundMark x1="22222" y1="24561" x2="22222" y2="24561"/>
                          <a14:foregroundMark x1="54074" y1="56140" x2="54074" y2="56140"/>
                          <a14:foregroundMark x1="47407" y1="43860" x2="47407" y2="43860"/>
                          <a14:foregroundMark x1="47407" y1="43860" x2="47407" y2="43860"/>
                          <a14:foregroundMark x1="49630" y1="56140" x2="49630" y2="56140"/>
                          <a14:foregroundMark x1="36296" y1="56140" x2="36296" y2="56140"/>
                          <a14:foregroundMark x1="37778" y1="56140" x2="37778" y2="56140"/>
                          <a14:foregroundMark x1="64444" y1="64912" x2="64444" y2="64912"/>
                          <a14:foregroundMark x1="94074" y1="66667" x2="94074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5700">
              <a:off x="9344595" y="6301098"/>
              <a:ext cx="812473" cy="343044"/>
            </a:xfrm>
            <a:prstGeom prst="rect">
              <a:avLst/>
            </a:prstGeom>
          </p:spPr>
        </p:pic>
      </p:grpSp>
      <p:pic>
        <p:nvPicPr>
          <p:cNvPr id="41" name="Content Placeholder 31">
            <a:extLst>
              <a:ext uri="{FF2B5EF4-FFF2-40B4-BE49-F238E27FC236}">
                <a16:creationId xmlns:a16="http://schemas.microsoft.com/office/drawing/2014/main" id="{13E66DAE-2CF0-42AB-B1C9-350F10EBC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78" y="6424609"/>
            <a:ext cx="718869" cy="313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F221A16-5F7F-4364-BBBE-7A1438C939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4427"/>
          <a:stretch/>
        </p:blipFill>
        <p:spPr>
          <a:xfrm>
            <a:off x="10681846" y="5825943"/>
            <a:ext cx="1345788" cy="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Busy Edmontonian Value Proposition</a:t>
            </a:r>
            <a:br>
              <a:rPr lang="en-US" sz="2200" dirty="0"/>
            </a:br>
            <a:r>
              <a:rPr lang="en-US" dirty="0"/>
              <a:t>Original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EADFB-A7D0-4DB7-B57A-99A260FB3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" y="1254597"/>
            <a:ext cx="10683240" cy="53416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324515" y="252255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Transporting themselves + others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268225" y="363306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Repair of vehicle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324514" y="4629317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Car Appearance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15760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More 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800592" y="257968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238363" y="314670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Convenience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729978" y="163999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Cheaper Quote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869993" y="4035702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trusting mechanic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434552" y="4551017"/>
            <a:ext cx="1567489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having transportation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078793" y="49067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 Lost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546896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Getting ripped off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206037" y="564764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knowing the 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144820" y="297651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Maintaining the app/web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37429" y="2127011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Trust Ratings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66332" y="481440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Vehicle Replacement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00148" y="3928327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Towing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087576" y="1553070"/>
            <a:ext cx="1311506" cy="11071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Bridging mechanic/ consumer gap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3667148" y="188317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Faster Solutions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3616554" y="287915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Flexibility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30567" y="3958984"/>
            <a:ext cx="1571664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Arrange transportation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433821" y="4737686"/>
            <a:ext cx="1599820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Empowerment, Choices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30567" y="5421289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Knowledge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867726" y="561051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Experience</a:t>
            </a:r>
          </a:p>
        </p:txBody>
      </p:sp>
      <p:pic>
        <p:nvPicPr>
          <p:cNvPr id="30" name="Content Placeholder 31">
            <a:extLst>
              <a:ext uri="{FF2B5EF4-FFF2-40B4-BE49-F238E27FC236}">
                <a16:creationId xmlns:a16="http://schemas.microsoft.com/office/drawing/2014/main" id="{F7FB9965-D6BC-4B44-9267-B506AABF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7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1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FEADFB-A7D0-4DB7-B57A-99A260FB3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3" y="1172582"/>
            <a:ext cx="10683240" cy="5341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Busy Edmontonian Value Proposition</a:t>
            </a:r>
            <a:br>
              <a:rPr lang="en-US" sz="2200" dirty="0"/>
            </a:br>
            <a:r>
              <a:rPr lang="en-US" dirty="0"/>
              <a:t>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324515" y="252255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Transporting themselves + others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581809" y="3606410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Repair of vehicle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324514" y="4629317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Car Appearance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15760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More 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800592" y="257968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133351" y="294173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Convenience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729978" y="163999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Cheaper Quote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869993" y="4035702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trusting mechanic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434552" y="4551017"/>
            <a:ext cx="1567489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having transportation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078793" y="49067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 Lost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546896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Getting ripped off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206037" y="564764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knowing the 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04738" y="4417011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Maintaining the app/web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36799" y="2659367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Trust Ratings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540861" y="1561933"/>
            <a:ext cx="1311506" cy="11071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Bridging mechanic/ consumer gap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46520" y="1815910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Faster Solutions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3616554" y="287915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Flexibility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931590" y="4517365"/>
            <a:ext cx="1599820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Empowerment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30567" y="5421289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Knowledge</a:t>
            </a:r>
          </a:p>
        </p:txBody>
      </p:sp>
      <p:pic>
        <p:nvPicPr>
          <p:cNvPr id="26" name="Content Placeholder 31">
            <a:extLst>
              <a:ext uri="{FF2B5EF4-FFF2-40B4-BE49-F238E27FC236}">
                <a16:creationId xmlns:a16="http://schemas.microsoft.com/office/drawing/2014/main" id="{CCFE1188-BCFA-4C55-907A-82E08B4F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7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Busy Edmontonian Value Proposition</a:t>
            </a:r>
            <a:br>
              <a:rPr lang="en-US" sz="2200" dirty="0"/>
            </a:br>
            <a:r>
              <a:rPr lang="en-US" dirty="0"/>
              <a:t>The Evolution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EADFB-A7D0-4DB7-B57A-99A260FB3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" y="1254597"/>
            <a:ext cx="10683240" cy="53416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324515" y="252255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Transporting themselves + others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268225" y="364350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Repair of vehicle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0241007" y="443098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Car Appearance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15760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More control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800592" y="257968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238363" y="314670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Convenience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729978" y="1639994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Cheaper Quote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869993" y="4035702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trusting mechanic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434552" y="4551017"/>
            <a:ext cx="1567489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having transportation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6078793" y="490671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Time Lost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8856881" y="546896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Getting ripped off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7206037" y="564764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Not knowing the 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144820" y="2976518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Maintaining the app/web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37429" y="2127011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Trust Ratings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66332" y="4814404"/>
            <a:ext cx="1467633" cy="77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Vehicle Replacement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900148" y="3928327"/>
            <a:ext cx="1467633" cy="77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Towing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087576" y="1553070"/>
            <a:ext cx="1311506" cy="11071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Bridging mechanic/ consumer gap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3667148" y="188317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Faster Solutions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3616554" y="2879156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Flexibility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30567" y="3958984"/>
            <a:ext cx="1571664" cy="77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Arrange transportation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2433821" y="4737686"/>
            <a:ext cx="1599820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Empowerment, Choices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4130567" y="5421289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Knowledge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B8F94-D308-4689-9913-CB5803618224}"/>
              </a:ext>
            </a:extLst>
          </p:cNvPr>
          <p:cNvSpPr/>
          <p:nvPr/>
        </p:nvSpPr>
        <p:spPr>
          <a:xfrm>
            <a:off x="1867726" y="5610515"/>
            <a:ext cx="1467633" cy="778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Experience</a:t>
            </a:r>
          </a:p>
        </p:txBody>
      </p:sp>
      <p:pic>
        <p:nvPicPr>
          <p:cNvPr id="30" name="Content Placeholder 31">
            <a:extLst>
              <a:ext uri="{FF2B5EF4-FFF2-40B4-BE49-F238E27FC236}">
                <a16:creationId xmlns:a16="http://schemas.microsoft.com/office/drawing/2014/main" id="{C485F391-5E9B-4885-969A-00207B5E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78" y="6424609"/>
            <a:ext cx="718869" cy="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9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2200</Words>
  <Application>Microsoft Office PowerPoint</Application>
  <PresentationFormat>Widescreen</PresentationFormat>
  <Paragraphs>428</Paragraphs>
  <Slides>38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Nova</vt:lpstr>
      <vt:lpstr>Bahnschrift</vt:lpstr>
      <vt:lpstr>Bahnschrift SemiBold</vt:lpstr>
      <vt:lpstr>Bahnschrift SemiLight</vt:lpstr>
      <vt:lpstr>Calibri</vt:lpstr>
      <vt:lpstr>Dubai</vt:lpstr>
      <vt:lpstr>Dutch801 XBd BT</vt:lpstr>
      <vt:lpstr>Office Theme</vt:lpstr>
      <vt:lpstr>PowerPoint Presentation</vt:lpstr>
      <vt:lpstr>Business Concept</vt:lpstr>
      <vt:lpstr>Week 1 Business Model Canvas</vt:lpstr>
      <vt:lpstr>The Current Business Model Canvas</vt:lpstr>
      <vt:lpstr>Customer Segment 1 | Original Single Parent</vt:lpstr>
      <vt:lpstr>Customer Segment 1 | Current Busy Edmontonian</vt:lpstr>
      <vt:lpstr>Busy Edmontonian Value Proposition Original</vt:lpstr>
      <vt:lpstr>Busy Edmontonian Value Proposition Current</vt:lpstr>
      <vt:lpstr>Busy Edmontonian Value Proposition The Evolution</vt:lpstr>
      <vt:lpstr>Customer Segment 2 | Original Independent Mechanic</vt:lpstr>
      <vt:lpstr>Customer Segment 2 | Current Mechanic Shop Owner</vt:lpstr>
      <vt:lpstr>PowerPoint Presentation</vt:lpstr>
      <vt:lpstr>PowerPoint Presentation</vt:lpstr>
      <vt:lpstr>PowerPoint Presentation</vt:lpstr>
      <vt:lpstr>The Original Minimum Viable Products</vt:lpstr>
      <vt:lpstr>Our Current Minimum Viable Product</vt:lpstr>
      <vt:lpstr>Our Current Minimum Viable Product</vt:lpstr>
      <vt:lpstr>Our Current Minimum Viable Product 2</vt:lpstr>
      <vt:lpstr>Direct</vt:lpstr>
      <vt:lpstr>Market Size  Car Owners</vt:lpstr>
      <vt:lpstr>Market Size Mechanic Shops</vt:lpstr>
      <vt:lpstr>Customer Relationships Busy Edmontonian</vt:lpstr>
      <vt:lpstr>Customer Relationships Mechanic Shop Owners</vt:lpstr>
      <vt:lpstr>Marketing Channels Busy Edmontonian</vt:lpstr>
      <vt:lpstr>Marketing Channels Mechanic Shop Owner</vt:lpstr>
      <vt:lpstr>Customer Segment 1 &amp; 2 Distribution Channels</vt:lpstr>
      <vt:lpstr>Revenue Streams</vt:lpstr>
      <vt:lpstr>PowerPoint Presentation</vt:lpstr>
      <vt:lpstr>Cash Flow | Year 1 - 3 Revenue Estimate</vt:lpstr>
      <vt:lpstr>Cash Flow Years 1 - 3 Statement</vt:lpstr>
      <vt:lpstr>Key Partners</vt:lpstr>
      <vt:lpstr>Key Resources</vt:lpstr>
      <vt:lpstr>Key Activities</vt:lpstr>
      <vt:lpstr>Customer Development &amp; Research Car Owners</vt:lpstr>
      <vt:lpstr>Customer Development &amp; Research Mechanic Shops</vt:lpstr>
      <vt:lpstr>Takeaways 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[Business Name]</dc:title>
  <dc:creator>Tabea Berg</dc:creator>
  <cp:lastModifiedBy>Luke Barry</cp:lastModifiedBy>
  <cp:revision>22</cp:revision>
  <dcterms:created xsi:type="dcterms:W3CDTF">2016-06-24T13:03:57Z</dcterms:created>
  <dcterms:modified xsi:type="dcterms:W3CDTF">2021-01-23T11:57:31Z</dcterms:modified>
</cp:coreProperties>
</file>